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5" r:id="rId9"/>
    <p:sldId id="264" r:id="rId10"/>
    <p:sldId id="267" r:id="rId11"/>
    <p:sldId id="262" r:id="rId12"/>
    <p:sldId id="263" r:id="rId13"/>
    <p:sldId id="270" r:id="rId14"/>
    <p:sldId id="268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F5125-A10F-4190-AAEA-920C435807E2}" type="datetimeFigureOut">
              <a:rPr lang="en-US" smtClean="0"/>
              <a:pPr/>
              <a:t>3/3/2011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AAE98-9373-4D97-8B38-ABE738C366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97D2-E179-47CD-A3D6-EDF145E1787F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EF2CF6D-FE2A-4A10-9EAE-FD550F0C61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64898-3341-4C88-9BA9-71BE5644D4AD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5B9C-FA5A-4BD7-BEC1-6FFEC8D6C3C4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433C4-217F-409B-BFD8-D790DBC0B19C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68E39-27BC-4F89-86D1-1097967B71B4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EF2CF6D-FE2A-4A10-9EAE-FD550F0C61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AF832-6A63-4642-9C85-E965A49972AE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CF69-83AD-4308-98FF-11E67E2FC2E0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B353-BE3C-40E1-9708-F7DD1D48E754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9FEE6-AA80-4E9A-B075-85CA171C1E0E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4C4F-6A6C-4A4B-9D36-B75821D39F33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0E53B-9E6B-4621-9BA3-B772AA033FC4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EF2CF6D-FE2A-4A10-9EAE-FD550F0C61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CFB4348-9669-4684-A364-9A4A81145073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EF2CF6D-FE2A-4A10-9EAE-FD550F0C61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 smtClean="0"/>
              <a:t>如何評估</a:t>
            </a:r>
            <a:r>
              <a:rPr lang="en-US" altLang="zh-TW" sz="6600" dirty="0" smtClean="0"/>
              <a:t>KB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同儕互評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con’t</a:t>
            </a:r>
            <a:r>
              <a:rPr lang="en-US" altLang="zh-TW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b="1" dirty="0" smtClean="0"/>
              <a:t>例子二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sz="3400" u="sng" dirty="0" smtClean="0"/>
          </a:p>
          <a:p>
            <a:pPr>
              <a:buNone/>
            </a:pPr>
            <a:r>
              <a:rPr lang="zh-TW" altLang="en-US" sz="3400" dirty="0" smtClean="0"/>
              <a:t>      </a:t>
            </a:r>
            <a:r>
              <a:rPr lang="zh-TW" altLang="en-US" sz="3400" b="1" u="sng" dirty="0" smtClean="0"/>
              <a:t>善用權威</a:t>
            </a:r>
            <a:endParaRPr lang="en-US" altLang="zh-TW" sz="3400" b="1" u="sng" dirty="0" smtClean="0"/>
          </a:p>
          <a:p>
            <a:pPr>
              <a:buNone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我們這一組</a:t>
            </a:r>
            <a:r>
              <a:rPr lang="en-US" altLang="zh-TW" dirty="0" smtClean="0"/>
              <a:t>(7,8,9,40</a:t>
            </a:r>
            <a:r>
              <a:rPr lang="zh-TW" altLang="en-US" dirty="0" smtClean="0"/>
              <a:t>號</a:t>
            </a:r>
            <a:r>
              <a:rPr lang="en-US" altLang="zh-TW" dirty="0" smtClean="0"/>
              <a:t>) </a:t>
            </a:r>
            <a:r>
              <a:rPr lang="zh-TW" altLang="en-US" dirty="0" smtClean="0"/>
              <a:t>討論的是第二串的討論</a:t>
            </a:r>
            <a:r>
              <a:rPr lang="en-US" altLang="zh-TW" dirty="0" smtClean="0"/>
              <a:t>,</a:t>
            </a:r>
            <a:r>
              <a:rPr lang="zh-TW" altLang="en-US" dirty="0" smtClean="0"/>
              <a:t>主題是「為甚麼劉關張不會為權而互相廝殺</a:t>
            </a:r>
            <a:r>
              <a:rPr lang="en-US" altLang="zh-TW" dirty="0" smtClean="0"/>
              <a:t>?</a:t>
            </a:r>
            <a:r>
              <a:rPr lang="zh-TW" altLang="en-US" dirty="0" smtClean="0"/>
              <a:t>」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我們</a:t>
            </a:r>
            <a:r>
              <a:rPr lang="zh-TW" altLang="en-US" u="sng" dirty="0" smtClean="0"/>
              <a:t>首先綜合了同學的意見</a:t>
            </a:r>
            <a:r>
              <a:rPr lang="en-US" altLang="zh-TW" dirty="0" smtClean="0"/>
              <a:t>,</a:t>
            </a:r>
            <a:r>
              <a:rPr lang="zh-TW" altLang="en-US" dirty="0" smtClean="0"/>
              <a:t>同學都大多同意劉關張不會為權而互相廝殺</a:t>
            </a:r>
            <a:r>
              <a:rPr lang="en-US" altLang="zh-TW" dirty="0" smtClean="0"/>
              <a:t>,</a:t>
            </a:r>
            <a:r>
              <a:rPr lang="zh-TW" altLang="en-US" dirty="0" smtClean="0"/>
              <a:t>他們認為是基於兄弟之間的義氣、承諾及重情義</a:t>
            </a:r>
            <a:r>
              <a:rPr lang="en-US" altLang="zh-TW" dirty="0" smtClean="0"/>
              <a:t>(17,9,5,19,22,8),</a:t>
            </a:r>
            <a:r>
              <a:rPr lang="zh-TW" altLang="en-US" dirty="0" smtClean="0"/>
              <a:t>亦有同學認為是因為他們三人有</a:t>
            </a:r>
            <a:r>
              <a:rPr lang="zh-TW" altLang="en-US" u="sng" dirty="0" smtClean="0"/>
              <a:t>共同目標</a:t>
            </a:r>
            <a:r>
              <a:rPr lang="en-US" altLang="zh-TW" dirty="0" smtClean="0"/>
              <a:t>(31,4),</a:t>
            </a:r>
            <a:r>
              <a:rPr lang="zh-TW" altLang="en-US" dirty="0" smtClean="0"/>
              <a:t>有同學認為是因為三人都</a:t>
            </a:r>
            <a:r>
              <a:rPr lang="zh-TW" altLang="en-US" u="sng" dirty="0" smtClean="0"/>
              <a:t>是正面角色</a:t>
            </a:r>
            <a:r>
              <a:rPr lang="en-US" altLang="zh-TW" u="sng" dirty="0" smtClean="0"/>
              <a:t>,</a:t>
            </a:r>
            <a:r>
              <a:rPr lang="zh-TW" altLang="en-US" u="sng" dirty="0" smtClean="0"/>
              <a:t>坦</a:t>
            </a:r>
            <a:r>
              <a:rPr lang="zh-TW" altLang="en-US" dirty="0" smtClean="0"/>
              <a:t>誠</a:t>
            </a:r>
            <a:r>
              <a:rPr lang="en-US" altLang="zh-TW" dirty="0" smtClean="0"/>
              <a:t>(1)</a:t>
            </a:r>
            <a:r>
              <a:rPr lang="zh-TW" altLang="en-US" dirty="0" smtClean="0"/>
              <a:t>。有同學亦</a:t>
            </a:r>
            <a:r>
              <a:rPr lang="zh-TW" altLang="en-US" u="sng" dirty="0" smtClean="0"/>
              <a:t>提出自己的新看法</a:t>
            </a:r>
            <a:r>
              <a:rPr lang="en-US" altLang="zh-TW" dirty="0" smtClean="0"/>
              <a:t>,</a:t>
            </a:r>
            <a:r>
              <a:rPr lang="zh-TW" altLang="en-US" dirty="0" smtClean="0"/>
              <a:t>表示關張二人</a:t>
            </a:r>
            <a:r>
              <a:rPr lang="zh-TW" altLang="en-US" u="sng" dirty="0" smtClean="0"/>
              <a:t>奪權後難建立民心</a:t>
            </a:r>
            <a:r>
              <a:rPr lang="en-US" altLang="zh-TW" dirty="0" smtClean="0"/>
              <a:t>(22)</a:t>
            </a:r>
            <a:r>
              <a:rPr lang="zh-TW" altLang="en-US" dirty="0" smtClean="0"/>
              <a:t>。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在這個討論上</a:t>
            </a:r>
            <a:r>
              <a:rPr lang="en-US" altLang="zh-TW" dirty="0" smtClean="0"/>
              <a:t>,</a:t>
            </a:r>
            <a:r>
              <a:rPr lang="zh-TW" altLang="en-US" dirty="0" smtClean="0"/>
              <a:t>我們認為</a:t>
            </a:r>
            <a:r>
              <a:rPr lang="zh-TW" altLang="en-US" u="sng" dirty="0" smtClean="0"/>
              <a:t>所有同學都有回應</a:t>
            </a:r>
            <a:r>
              <a:rPr lang="en-US" altLang="zh-TW" dirty="0" smtClean="0"/>
              <a:t>,</a:t>
            </a:r>
            <a:r>
              <a:rPr lang="zh-TW" altLang="en-US" dirty="0" smtClean="0"/>
              <a:t>清晰</a:t>
            </a:r>
            <a:r>
              <a:rPr lang="zh-TW" altLang="en-US" u="sng" dirty="0" smtClean="0"/>
              <a:t>表示出自己的觀點</a:t>
            </a:r>
            <a:r>
              <a:rPr lang="en-US" altLang="zh-TW" dirty="0" smtClean="0"/>
              <a:t>,</a:t>
            </a:r>
            <a:r>
              <a:rPr lang="zh-TW" altLang="en-US" dirty="0" smtClean="0"/>
              <a:t>但大部份同學都</a:t>
            </a:r>
            <a:r>
              <a:rPr lang="zh-TW" altLang="en-US" u="sng" dirty="0" smtClean="0"/>
              <a:t>只提出論點</a:t>
            </a:r>
            <a:r>
              <a:rPr lang="en-US" altLang="zh-TW" u="sng" dirty="0" smtClean="0"/>
              <a:t>,</a:t>
            </a:r>
            <a:r>
              <a:rPr lang="zh-TW" altLang="en-US" u="sng" dirty="0" smtClean="0"/>
              <a:t>理據較少</a:t>
            </a:r>
            <a:r>
              <a:rPr lang="en-US" altLang="zh-TW" dirty="0" smtClean="0"/>
              <a:t>,</a:t>
            </a:r>
            <a:r>
              <a:rPr lang="zh-TW" altLang="en-US" dirty="0" smtClean="0"/>
              <a:t>雖然他們有作解釋</a:t>
            </a:r>
            <a:r>
              <a:rPr lang="en-US" altLang="zh-TW" dirty="0" smtClean="0"/>
              <a:t>,</a:t>
            </a:r>
            <a:r>
              <a:rPr lang="zh-TW" altLang="en-US" dirty="0" smtClean="0"/>
              <a:t>但未有理據正確支持自己的論點</a:t>
            </a:r>
            <a:r>
              <a:rPr lang="en-US" altLang="zh-TW" dirty="0" smtClean="0"/>
              <a:t>,</a:t>
            </a:r>
            <a:r>
              <a:rPr lang="zh-TW" altLang="en-US" dirty="0" smtClean="0"/>
              <a:t>而</a:t>
            </a:r>
            <a:r>
              <a:rPr lang="zh-TW" altLang="en-US" u="sng" dirty="0" smtClean="0"/>
              <a:t>有理據的回應亦未夠客觀</a:t>
            </a:r>
            <a:r>
              <a:rPr lang="zh-TW" altLang="en-US" dirty="0" smtClean="0"/>
              <a:t>。有同學</a:t>
            </a:r>
            <a:r>
              <a:rPr lang="zh-TW" altLang="en-US" u="sng" dirty="0" smtClean="0"/>
              <a:t>作出回應或發問問題</a:t>
            </a:r>
            <a:r>
              <a:rPr lang="zh-TW" altLang="en-US" dirty="0" smtClean="0"/>
              <a:t>後</a:t>
            </a:r>
            <a:r>
              <a:rPr lang="en-US" altLang="zh-TW" dirty="0" smtClean="0"/>
              <a:t>,</a:t>
            </a:r>
            <a:r>
              <a:rPr lang="zh-TW" altLang="en-US" dirty="0" smtClean="0"/>
              <a:t>同學都</a:t>
            </a:r>
            <a:r>
              <a:rPr lang="zh-TW" altLang="en-US" u="sng" dirty="0" smtClean="0"/>
              <a:t>沒有推進討論及承接</a:t>
            </a:r>
            <a:r>
              <a:rPr lang="en-US" altLang="zh-TW" u="sng" dirty="0" smtClean="0"/>
              <a:t>,</a:t>
            </a:r>
            <a:r>
              <a:rPr lang="zh-TW" altLang="en-US" u="sng" dirty="0" smtClean="0"/>
              <a:t>只是單方面的回應</a:t>
            </a:r>
            <a:r>
              <a:rPr lang="en-US" altLang="zh-TW" dirty="0" smtClean="0"/>
              <a:t>; </a:t>
            </a:r>
            <a:r>
              <a:rPr lang="zh-TW" altLang="en-US" dirty="0" smtClean="0"/>
              <a:t>這個討論中亦有同學</a:t>
            </a:r>
            <a:r>
              <a:rPr lang="zh-TW" altLang="en-US" u="sng" dirty="0" smtClean="0"/>
              <a:t>作出質疑</a:t>
            </a:r>
            <a:r>
              <a:rPr lang="en-US" altLang="zh-TW" dirty="0" smtClean="0"/>
              <a:t>(8,1,27),</a:t>
            </a:r>
            <a:r>
              <a:rPr lang="zh-TW" altLang="en-US" dirty="0" smtClean="0"/>
              <a:t>但之後亦未有同學去承接</a:t>
            </a:r>
            <a:r>
              <a:rPr lang="en-US" altLang="zh-TW" dirty="0" smtClean="0"/>
              <a:t>,</a:t>
            </a:r>
            <a:r>
              <a:rPr lang="zh-TW" altLang="en-US" dirty="0" smtClean="0"/>
              <a:t>以致這個</a:t>
            </a:r>
            <a:r>
              <a:rPr lang="zh-TW" altLang="en-US" u="sng" dirty="0" smtClean="0"/>
              <a:t>討論的層次未夠深</a:t>
            </a:r>
            <a:r>
              <a:rPr lang="en-US" altLang="zh-TW" u="sng" dirty="0" smtClean="0"/>
              <a:t>,</a:t>
            </a:r>
            <a:r>
              <a:rPr lang="zh-TW" altLang="en-US" u="sng" dirty="0" smtClean="0"/>
              <a:t>討論未夠深入</a:t>
            </a:r>
            <a:r>
              <a:rPr lang="zh-TW" altLang="en-US" dirty="0" smtClean="0"/>
              <a:t>。所以我們一致認為這個討論</a:t>
            </a:r>
            <a:r>
              <a:rPr lang="zh-TW" altLang="en-US" u="sng" dirty="0" smtClean="0"/>
              <a:t>不算是一個好的討論</a:t>
            </a:r>
            <a:r>
              <a:rPr lang="zh-TW" altLang="en-US" dirty="0" smtClean="0"/>
              <a:t>。</a:t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zh-TW" altLang="en-US" sz="3200" dirty="0" smtClean="0"/>
              <a:t>參考同儕筆記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en-US" altLang="zh-TW" sz="3200" dirty="0" smtClean="0"/>
              <a:t>(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Reference note)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zh-TW" altLang="en-US" sz="3200" dirty="0" smtClean="0"/>
              <a:t>學生自評</a:t>
            </a:r>
            <a:endParaRPr lang="en-US" altLang="zh-TW" sz="3200" dirty="0" smtClean="0"/>
          </a:p>
          <a:p>
            <a:pPr marL="971550" lvl="1" indent="-514350">
              <a:buFont typeface="+mj-lt"/>
              <a:buAutoNum type="alphaLcParenR"/>
            </a:pPr>
            <a:r>
              <a:rPr lang="zh-TW" altLang="en-US" sz="2800" dirty="0" smtClean="0"/>
              <a:t>鷹架</a:t>
            </a:r>
            <a:endParaRPr lang="en-US" altLang="zh-TW" sz="2800" dirty="0" smtClean="0"/>
          </a:p>
          <a:p>
            <a:pPr lvl="2"/>
            <a:r>
              <a:rPr lang="zh-TW" altLang="en-US" sz="2400" dirty="0"/>
              <a:t>最初的問題和看</a:t>
            </a:r>
            <a:r>
              <a:rPr lang="zh-TW" altLang="en-US" sz="2400" dirty="0" smtClean="0"/>
              <a:t>法</a:t>
            </a:r>
            <a:endParaRPr lang="en-US" altLang="zh-TW" sz="2400" dirty="0" smtClean="0"/>
          </a:p>
          <a:p>
            <a:pPr lvl="2"/>
            <a:r>
              <a:rPr lang="zh-TW" altLang="en-US" sz="2400" dirty="0"/>
              <a:t>綜合討</a:t>
            </a:r>
            <a:r>
              <a:rPr lang="zh-TW" altLang="en-US" sz="2400" dirty="0" smtClean="0"/>
              <a:t>論</a:t>
            </a:r>
            <a:endParaRPr lang="en-US" altLang="zh-TW" sz="2400" dirty="0" smtClean="0"/>
          </a:p>
          <a:p>
            <a:pPr lvl="2"/>
            <a:r>
              <a:rPr lang="zh-TW" altLang="en-US" sz="2400" dirty="0"/>
              <a:t>我的得</a:t>
            </a:r>
            <a:r>
              <a:rPr lang="zh-TW" altLang="en-US" sz="2400" dirty="0" smtClean="0"/>
              <a:t>著</a:t>
            </a:r>
            <a:endParaRPr lang="en-US" altLang="zh-TW" sz="2400" dirty="0" smtClean="0"/>
          </a:p>
          <a:p>
            <a:pPr lvl="2"/>
            <a:r>
              <a:rPr lang="zh-TW" altLang="en-US" sz="2400" dirty="0"/>
              <a:t>我還有甚麼問</a:t>
            </a:r>
            <a:r>
              <a:rPr lang="zh-TW" altLang="en-US" sz="2400" dirty="0" smtClean="0"/>
              <a:t>題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例子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3C36</a:t>
            </a:r>
            <a:r>
              <a:rPr lang="zh-TW" altLang="en-US" b="1" dirty="0" smtClean="0"/>
              <a:t>學習反思</a:t>
            </a:r>
            <a:r>
              <a:rPr lang="zh-TW" altLang="en-US" dirty="0" smtClean="0"/>
              <a:t> </a:t>
            </a:r>
            <a:r>
              <a:rPr lang="en-US" altLang="zh-TW" i="1" dirty="0" smtClean="0"/>
              <a:t> </a:t>
            </a:r>
            <a:r>
              <a:rPr lang="en-US" dirty="0" smtClean="0"/>
              <a:t>by LEE SING CHAK 3C36</a:t>
            </a:r>
            <a:br>
              <a:rPr lang="en-US" dirty="0" smtClean="0"/>
            </a:br>
            <a:endParaRPr lang="en-US" altLang="zh-TW" dirty="0" smtClean="0"/>
          </a:p>
          <a:p>
            <a:r>
              <a:rPr lang="zh-TW" altLang="en-US" b="1" dirty="0" smtClean="0"/>
              <a:t>最初的問題和看法</a:t>
            </a:r>
            <a:r>
              <a:rPr lang="en-US" altLang="zh-TW" dirty="0" smtClean="0"/>
              <a:t>:</a:t>
            </a:r>
            <a:r>
              <a:rPr lang="zh-TW" altLang="en-US" dirty="0" smtClean="0"/>
              <a:t>最初，我認為三國演義是一本，令情節更吸引、緊湊，描寫內容主要圍繞三國之間的戰事。</a:t>
            </a:r>
            <a:r>
              <a:rPr lang="zh-TW" altLang="en-US" u="sng" dirty="0" smtClean="0"/>
              <a:t>我最初不太明白</a:t>
            </a:r>
            <a:r>
              <a:rPr lang="zh-TW" altLang="en-US" dirty="0" smtClean="0"/>
              <a:t>的是關於</a:t>
            </a:r>
            <a:r>
              <a:rPr lang="zh-TW" altLang="en-US" u="sng" dirty="0" smtClean="0"/>
              <a:t>三把歷史改寫國演義篇幅的安排</a:t>
            </a:r>
            <a:r>
              <a:rPr lang="en-US" altLang="zh-TW" dirty="0" smtClean="0"/>
              <a:t>:</a:t>
            </a:r>
            <a:r>
              <a:rPr lang="en-US" altLang="zh-TW" baseline="30000" dirty="0" smtClean="0"/>
              <a:t>1</a:t>
            </a:r>
            <a:r>
              <a:rPr lang="zh-TW" altLang="en-US" dirty="0" smtClean="0"/>
              <a:t> 關於三國演義的篇幅和重點的一些問題。 </a:t>
            </a:r>
            <a:br>
              <a:rPr lang="zh-TW" altLang="en-US" dirty="0" smtClean="0"/>
            </a:br>
            <a:endParaRPr lang="en-US" altLang="zh-TW" dirty="0" smtClean="0"/>
          </a:p>
          <a:p>
            <a:r>
              <a:rPr lang="zh-TW" altLang="en-US" b="1" dirty="0" smtClean="0"/>
              <a:t>綜合討論</a:t>
            </a:r>
            <a:r>
              <a:rPr lang="en-US" altLang="zh-TW" dirty="0" smtClean="0"/>
              <a:t>:</a:t>
            </a:r>
            <a:r>
              <a:rPr lang="zh-TW" altLang="en-US" dirty="0" smtClean="0"/>
              <a:t> 同學在此書作了</a:t>
            </a:r>
            <a:r>
              <a:rPr lang="zh-TW" altLang="en-US" u="sng" dirty="0" smtClean="0"/>
              <a:t>多方面的探究</a:t>
            </a:r>
            <a:r>
              <a:rPr lang="zh-TW" altLang="en-US" dirty="0" smtClean="0"/>
              <a:t>，包括主題、情節、人物塑造等。 </a:t>
            </a:r>
            <a:br>
              <a:rPr lang="zh-TW" altLang="en-US" dirty="0" smtClean="0"/>
            </a:br>
            <a:r>
              <a:rPr lang="zh-TW" altLang="en-US" dirty="0" smtClean="0"/>
              <a:t>在</a:t>
            </a:r>
            <a:r>
              <a:rPr lang="zh-TW" altLang="en-US" u="sng" dirty="0" smtClean="0"/>
              <a:t>主題方面</a:t>
            </a:r>
            <a:r>
              <a:rPr lang="zh-TW" altLang="en-US" dirty="0" smtClean="0"/>
              <a:t>，同學主要認為此書的主題是</a:t>
            </a:r>
            <a:r>
              <a:rPr lang="zh-TW" altLang="en-US" u="sng" dirty="0" smtClean="0"/>
              <a:t>關於人性和社會</a:t>
            </a:r>
            <a:r>
              <a:rPr lang="zh-TW" altLang="en-US" dirty="0" smtClean="0"/>
              <a:t>的</a:t>
            </a:r>
            <a:r>
              <a:rPr lang="en-US" altLang="zh-TW" dirty="0" smtClean="0"/>
              <a:t>(</a:t>
            </a:r>
            <a:r>
              <a:rPr lang="en-US" altLang="zh-TW" baseline="30000" dirty="0" smtClean="0"/>
              <a:t>2</a:t>
            </a:r>
            <a:r>
              <a:rPr lang="zh-TW" altLang="en-US" dirty="0" smtClean="0"/>
              <a:t> 主題</a:t>
            </a:r>
            <a:r>
              <a:rPr lang="en-US" altLang="zh-TW" dirty="0" smtClean="0"/>
              <a:t>,</a:t>
            </a:r>
            <a:r>
              <a:rPr lang="en-US" altLang="zh-TW" baseline="30000" dirty="0" smtClean="0"/>
              <a:t>3</a:t>
            </a:r>
            <a:r>
              <a:rPr lang="zh-TW" altLang="en-US" dirty="0" smtClean="0"/>
              <a:t> 主題</a:t>
            </a:r>
            <a:r>
              <a:rPr lang="en-US" altLang="zh-TW" baseline="30000" dirty="0" smtClean="0"/>
              <a:t>4</a:t>
            </a:r>
            <a:r>
              <a:rPr lang="zh-TW" altLang="en-US" dirty="0" smtClean="0"/>
              <a:t> 主題</a:t>
            </a:r>
            <a:r>
              <a:rPr lang="en-US" altLang="zh-TW" baseline="30000" dirty="0" smtClean="0"/>
              <a:t>5</a:t>
            </a:r>
            <a:r>
              <a:rPr lang="zh-TW" altLang="en-US" dirty="0" smtClean="0"/>
              <a:t> 歷史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，另外</a:t>
            </a:r>
            <a:r>
              <a:rPr lang="zh-TW" altLang="en-US" u="sng" dirty="0" smtClean="0"/>
              <a:t>也有同學認為</a:t>
            </a:r>
            <a:r>
              <a:rPr lang="zh-TW" altLang="en-US" dirty="0" smtClean="0"/>
              <a:t>此書的主題是</a:t>
            </a:r>
            <a:r>
              <a:rPr lang="zh-TW" altLang="en-US" u="sng" dirty="0" smtClean="0"/>
              <a:t>關於計謀</a:t>
            </a:r>
            <a:r>
              <a:rPr lang="zh-TW" altLang="en-US" dirty="0" smtClean="0"/>
              <a:t>的</a:t>
            </a:r>
            <a:r>
              <a:rPr lang="en-US" altLang="zh-TW" dirty="0" smtClean="0"/>
              <a:t>(</a:t>
            </a:r>
            <a:r>
              <a:rPr lang="en-US" altLang="zh-TW" baseline="30000" dirty="0" smtClean="0"/>
              <a:t>6</a:t>
            </a:r>
            <a:r>
              <a:rPr lang="zh-TW" altLang="en-US" dirty="0" smtClean="0"/>
              <a:t> 對三國演義的想法</a:t>
            </a:r>
            <a:r>
              <a:rPr lang="en-US" altLang="zh-TW" dirty="0" smtClean="0"/>
              <a:t>)</a:t>
            </a:r>
            <a:r>
              <a:rPr lang="zh-TW" altLang="en-US" dirty="0" smtClean="0"/>
              <a:t>。在此部份，很多同學只表達了自己的觀點，卻</a:t>
            </a:r>
            <a:r>
              <a:rPr lang="zh-TW" altLang="en-US" u="sng" dirty="0" smtClean="0"/>
              <a:t>欠缺充份的理據支持</a:t>
            </a:r>
            <a:r>
              <a:rPr lang="zh-TW" altLang="en-US" dirty="0" smtClean="0"/>
              <a:t>。 </a:t>
            </a:r>
            <a:br>
              <a:rPr lang="zh-TW" altLang="en-US" dirty="0" smtClean="0"/>
            </a:b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例子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con’t</a:t>
            </a:r>
            <a:r>
              <a:rPr lang="en-US" altLang="zh-TW" dirty="0" smtClean="0"/>
              <a:t>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zh-TW" altLang="en-US" sz="3200" u="sng" dirty="0" smtClean="0"/>
              <a:t>關於人物的討論較多</a:t>
            </a:r>
            <a:r>
              <a:rPr lang="zh-TW" altLang="en-US" sz="3200" dirty="0" smtClean="0"/>
              <a:t>，此以</a:t>
            </a:r>
            <a:r>
              <a:rPr lang="en-US" altLang="zh-TW" sz="3200" baseline="30000" dirty="0" smtClean="0"/>
              <a:t>7</a:t>
            </a:r>
            <a:r>
              <a:rPr lang="zh-TW" altLang="en-US" sz="3200" dirty="0" smtClean="0"/>
              <a:t> 劉關張不會為權互相廝殺呢</a:t>
            </a:r>
            <a:r>
              <a:rPr lang="en-US" altLang="zh-TW" sz="3200" dirty="0" smtClean="0"/>
              <a:t>?</a:t>
            </a:r>
            <a:r>
              <a:rPr lang="zh-TW" altLang="en-US" sz="3200" dirty="0" smtClean="0"/>
              <a:t>一串討論分析。在討論中同學問到 </a:t>
            </a:r>
            <a:r>
              <a:rPr lang="en-US" altLang="zh-TW" sz="3200" i="1" dirty="0" smtClean="0"/>
              <a:t>"</a:t>
            </a:r>
            <a:r>
              <a:rPr lang="zh-TW" altLang="en-US" sz="3200" i="1" dirty="0" smtClean="0"/>
              <a:t>為何劉備、關羽和張飛不是親兄弟卻不會為權互相廝殺呢</a:t>
            </a:r>
            <a:r>
              <a:rPr lang="en-US" altLang="zh-TW" sz="3200" i="1" dirty="0" smtClean="0"/>
              <a:t>?"</a:t>
            </a:r>
            <a:r>
              <a:rPr lang="en-US" altLang="zh-TW" sz="3200" baseline="30000" dirty="0" smtClean="0"/>
              <a:t>7</a:t>
            </a:r>
            <a:r>
              <a:rPr lang="zh-TW" altLang="en-US" sz="3200" dirty="0" smtClean="0"/>
              <a:t> 劉關張不會為權互相廝殺呢</a:t>
            </a:r>
            <a:r>
              <a:rPr lang="en-US" altLang="zh-TW" sz="3200" dirty="0" smtClean="0"/>
              <a:t>?</a:t>
            </a:r>
            <a:r>
              <a:rPr lang="zh-TW" altLang="en-US" sz="3200" dirty="0" smtClean="0"/>
              <a:t>，最初同學普遍認為這是重情義的表現</a:t>
            </a:r>
            <a:r>
              <a:rPr lang="en-US" altLang="zh-TW" sz="3200" dirty="0" smtClean="0"/>
              <a:t>(</a:t>
            </a:r>
            <a:r>
              <a:rPr lang="en-US" altLang="zh-TW" sz="3200" baseline="30000" dirty="0" smtClean="0"/>
              <a:t>8</a:t>
            </a:r>
            <a:r>
              <a:rPr lang="zh-TW" altLang="en-US" sz="3200" dirty="0" smtClean="0"/>
              <a:t> 劉關張都是重情義的人</a:t>
            </a:r>
            <a:r>
              <a:rPr lang="en-US" altLang="zh-TW" sz="3200" dirty="0" smtClean="0"/>
              <a:t>,</a:t>
            </a:r>
            <a:r>
              <a:rPr lang="en-US" altLang="zh-TW" sz="3200" baseline="30000" dirty="0" smtClean="0"/>
              <a:t>9</a:t>
            </a:r>
            <a:r>
              <a:rPr lang="zh-TW" altLang="en-US" sz="3200" dirty="0" smtClean="0"/>
              <a:t> 中國人的特質</a:t>
            </a:r>
            <a:r>
              <a:rPr lang="en-US" altLang="zh-TW" sz="3200" dirty="0" smtClean="0"/>
              <a:t>!)</a:t>
            </a:r>
            <a:r>
              <a:rPr lang="zh-TW" altLang="en-US" sz="3200" dirty="0" smtClean="0"/>
              <a:t>，又有同學說這是因劉備有地位、得人心而不敢叛變</a:t>
            </a:r>
            <a:r>
              <a:rPr lang="en-US" altLang="zh-TW" sz="3200" dirty="0" smtClean="0"/>
              <a:t>(</a:t>
            </a:r>
            <a:r>
              <a:rPr lang="en-US" altLang="zh-TW" sz="3200" baseline="30000" dirty="0" smtClean="0"/>
              <a:t>10</a:t>
            </a:r>
            <a:r>
              <a:rPr lang="zh-TW" altLang="en-US" sz="3200" dirty="0" smtClean="0"/>
              <a:t> 因為劉備是漢室後代，易得民心，關張二人則沒有甚麼地位</a:t>
            </a:r>
            <a:r>
              <a:rPr lang="en-US" altLang="zh-TW" sz="3200" dirty="0" smtClean="0"/>
              <a:t>,</a:t>
            </a:r>
            <a:r>
              <a:rPr lang="en-US" altLang="zh-TW" sz="3200" baseline="30000" dirty="0" smtClean="0"/>
              <a:t>11</a:t>
            </a:r>
            <a:r>
              <a:rPr lang="zh-TW" altLang="en-US" sz="3200" dirty="0" smtClean="0"/>
              <a:t> 背叛劉備更難得民心</a:t>
            </a:r>
            <a:r>
              <a:rPr lang="en-US" altLang="zh-TW" sz="3200" dirty="0" smtClean="0"/>
              <a:t>)</a:t>
            </a:r>
          </a:p>
          <a:p>
            <a:endParaRPr lang="en-US" altLang="zh-TW" sz="3200" dirty="0" smtClean="0"/>
          </a:p>
          <a:p>
            <a:r>
              <a:rPr lang="zh-TW" altLang="en-US" sz="3200" dirty="0" smtClean="0"/>
              <a:t>亦有人說這是因為劉關張三人有共同目標</a:t>
            </a:r>
            <a:r>
              <a:rPr lang="en-US" altLang="zh-TW" sz="3200" dirty="0" smtClean="0"/>
              <a:t>(</a:t>
            </a:r>
            <a:r>
              <a:rPr lang="en-US" altLang="zh-TW" sz="3200" baseline="30000" dirty="0" smtClean="0"/>
              <a:t>12</a:t>
            </a:r>
            <a:r>
              <a:rPr lang="zh-TW" altLang="en-US" sz="3200" dirty="0" smtClean="0"/>
              <a:t> 是兄弟的豪邁氣慨</a:t>
            </a:r>
            <a:r>
              <a:rPr lang="en-US" altLang="zh-TW" sz="3200" dirty="0" smtClean="0"/>
              <a:t>,</a:t>
            </a:r>
            <a:r>
              <a:rPr lang="en-US" altLang="zh-TW" sz="3200" baseline="30000" dirty="0" smtClean="0"/>
              <a:t>13</a:t>
            </a:r>
            <a:r>
              <a:rPr lang="zh-TW" altLang="en-US" sz="3200" dirty="0" smtClean="0"/>
              <a:t> 團結是力量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，其後有人質疑 </a:t>
            </a:r>
            <a:r>
              <a:rPr lang="en-US" altLang="zh-TW" sz="3200" i="1" dirty="0" smtClean="0"/>
              <a:t>"</a:t>
            </a:r>
            <a:r>
              <a:rPr lang="zh-TW" altLang="en-US" sz="3200" i="1" dirty="0" smtClean="0"/>
              <a:t>曹操與劉備的目標一樣，都是統一三國，但是他們并不會一起努力，反而是互相廝殺！ </a:t>
            </a:r>
            <a:r>
              <a:rPr lang="en-US" altLang="zh-TW" sz="3200" i="1" dirty="0" smtClean="0"/>
              <a:t>"</a:t>
            </a:r>
            <a:r>
              <a:rPr lang="en-US" altLang="zh-TW" sz="3200" baseline="30000" dirty="0" smtClean="0"/>
              <a:t>14</a:t>
            </a:r>
            <a:r>
              <a:rPr lang="zh-TW" altLang="en-US" sz="3200" dirty="0" smtClean="0"/>
              <a:t> 有共同目標不說明會一起，只可惜沒有人能作出準確的承接。其實這樣的討論很需要這樣的質疑，</a:t>
            </a:r>
            <a:r>
              <a:rPr lang="zh-TW" altLang="en-US" sz="3200" u="sng" dirty="0" smtClean="0"/>
              <a:t>因為這些質疑不只能推進討論</a:t>
            </a:r>
            <a:r>
              <a:rPr lang="zh-TW" altLang="en-US" sz="3200" dirty="0" smtClean="0"/>
              <a:t>，也能</a:t>
            </a:r>
            <a:r>
              <a:rPr lang="zh-TW" altLang="en-US" sz="3200" u="sng" dirty="0" smtClean="0"/>
              <a:t>引入更多觀點</a:t>
            </a:r>
            <a:r>
              <a:rPr lang="zh-TW" altLang="en-US" sz="3200" dirty="0" smtClean="0"/>
              <a:t>，甚至形成對立面，令討論更激烈；此外，這些</a:t>
            </a:r>
            <a:r>
              <a:rPr lang="zh-TW" altLang="en-US" sz="3200" u="sng" dirty="0" smtClean="0"/>
              <a:t>質疑更能深化討論的層次，讓原本的問題再衍生一個問題，助同學思考更多。 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例子 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con’t</a:t>
            </a:r>
            <a:r>
              <a:rPr lang="en-US" altLang="zh-TW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410200"/>
          </a:xfrm>
        </p:spPr>
        <p:txBody>
          <a:bodyPr>
            <a:normAutofit fontScale="62500" lnSpcReduction="20000"/>
          </a:bodyPr>
          <a:lstStyle/>
          <a:p>
            <a:r>
              <a:rPr lang="zh-TW" altLang="en-US" sz="3200" b="1" dirty="0" smtClean="0"/>
              <a:t>我的得著</a:t>
            </a:r>
            <a:r>
              <a:rPr lang="zh-TW" altLang="en-US" sz="3200" dirty="0" smtClean="0"/>
              <a:t> </a:t>
            </a:r>
            <a:r>
              <a:rPr lang="en-US" altLang="zh-TW" sz="3200" u="sng" dirty="0" smtClean="0"/>
              <a:t>:</a:t>
            </a:r>
            <a:r>
              <a:rPr lang="zh-TW" altLang="en-US" sz="3200" dirty="0" smtClean="0"/>
              <a:t>在討論前，我看完一本書就是看完了，不會特別去想書中的內容，但在討論的過程中，我發現大至作者寫作的主題，小至故事的一些程節、人物的一個決定、人物之間的關係等，都很有探究的價值。所以經過這次討論後，我看書會看得更加仔細，不忽略任何一點，以免自己有所損失。 </a:t>
            </a:r>
            <a:br>
              <a:rPr lang="zh-TW" altLang="en-US" sz="3200" dirty="0" smtClean="0"/>
            </a:br>
            <a:endParaRPr lang="en-US" altLang="zh-TW" sz="3200" dirty="0" smtClean="0"/>
          </a:p>
          <a:p>
            <a:r>
              <a:rPr lang="zh-TW" altLang="en-US" sz="3200" b="1" dirty="0" smtClean="0"/>
              <a:t>我還有什麼問題 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我</a:t>
            </a:r>
            <a:r>
              <a:rPr lang="zh-TW" altLang="en-US" sz="3200" u="sng" dirty="0" smtClean="0"/>
              <a:t>還不明白這些關於作者用意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如</a:t>
            </a:r>
            <a:r>
              <a:rPr lang="en-US" altLang="zh-TW" sz="3200" dirty="0" smtClean="0"/>
              <a:t>:</a:t>
            </a:r>
            <a:r>
              <a:rPr lang="en-US" altLang="zh-TW" sz="3200" baseline="30000" dirty="0" smtClean="0"/>
              <a:t>15</a:t>
            </a:r>
            <a:r>
              <a:rPr lang="zh-TW" altLang="en-US" sz="3200" dirty="0" smtClean="0"/>
              <a:t> 孔明助劉備目的</a:t>
            </a:r>
            <a:r>
              <a:rPr lang="en-US" altLang="zh-TW" sz="3200" dirty="0" smtClean="0"/>
              <a:t>?</a:t>
            </a:r>
            <a:r>
              <a:rPr lang="en-US" altLang="zh-TW" sz="3200" baseline="30000" dirty="0" smtClean="0"/>
              <a:t>16</a:t>
            </a:r>
            <a:r>
              <a:rPr lang="zh-TW" altLang="en-US" sz="3200" dirty="0" smtClean="0"/>
              <a:t> 三國演義不是應該是一本歷史書嗎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和人物情節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如</a:t>
            </a:r>
            <a:r>
              <a:rPr lang="en-US" altLang="zh-TW" sz="3200" dirty="0" smtClean="0"/>
              <a:t>:</a:t>
            </a:r>
            <a:r>
              <a:rPr lang="en-US" altLang="zh-TW" sz="3200" baseline="30000" dirty="0" smtClean="0"/>
              <a:t>17</a:t>
            </a:r>
            <a:r>
              <a:rPr lang="zh-TW" altLang="en-US" sz="3200" dirty="0" smtClean="0"/>
              <a:t> 我對此書主題的見解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，根本沒有或</a:t>
            </a:r>
            <a:r>
              <a:rPr lang="zh-TW" altLang="en-US" sz="3200" u="sng" dirty="0" smtClean="0"/>
              <a:t>不能以此類討論得出確實答案</a:t>
            </a:r>
            <a:r>
              <a:rPr lang="zh-TW" altLang="en-US" sz="3200" dirty="0" smtClean="0"/>
              <a:t>。首先，無論幾分史實幾分虛構，作者不能大幅度改寫歷史，情節永不能跳出歷史的框架，例如作者不可能為了好人有好報原故而令劉關張遲些死，蜀漢統一三國。</a:t>
            </a:r>
            <a:endParaRPr lang="en-US" altLang="zh-TW" sz="3200" dirty="0" smtClean="0"/>
          </a:p>
          <a:p>
            <a:endParaRPr lang="en-US" altLang="zh-TW" sz="3200" dirty="0" smtClean="0"/>
          </a:p>
          <a:p>
            <a:r>
              <a:rPr lang="zh-TW" altLang="en-US" sz="3200" dirty="0" smtClean="0"/>
              <a:t>更重要的是，作者已經死了，一切問題變得死無對證，我們現時也不能回到三國時代問諸葛亮為何要出山助劉備，除非未來考古學家發現了作者或孔明的手記，或是相關的史料，否則也不可能找到準確無誤的答案。所以，同學只能在書中或資料中找到一些理據支持自己的觀點，把自己的觀點說成正確。可是，每個人對一本書的感覺和看法也不會完全相同，也不能和作者想法相同，既然不會找到答案，自己心中又有自己既定的答案，問來有何用</a:t>
            </a:r>
            <a:r>
              <a:rPr lang="en-US" altLang="zh-TW" sz="3200" dirty="0" smtClean="0"/>
              <a:t>?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057400" y="2057400"/>
            <a:ext cx="5334000" cy="3657600"/>
            <a:chOff x="2057400" y="2057400"/>
            <a:chExt cx="5334000" cy="3657600"/>
          </a:xfrm>
        </p:grpSpPr>
        <p:sp>
          <p:nvSpPr>
            <p:cNvPr id="5" name="Cloud 4"/>
            <p:cNvSpPr/>
            <p:nvPr/>
          </p:nvSpPr>
          <p:spPr>
            <a:xfrm>
              <a:off x="2057400" y="2057400"/>
              <a:ext cx="5334000" cy="3657600"/>
            </a:xfrm>
            <a:prstGeom prst="cloud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8000" b="1" dirty="0" smtClean="0">
                  <a:solidFill>
                    <a:schemeClr val="tx2">
                      <a:lumMod val="75000"/>
                    </a:schemeClr>
                  </a:solidFill>
                </a:rPr>
                <a:t>完</a:t>
              </a:r>
              <a:endParaRPr lang="en-US" sz="80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71800" y="2895600"/>
              <a:ext cx="3733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如何評估</a:t>
            </a:r>
            <a:r>
              <a:rPr lang="en-US" altLang="zh-TW" dirty="0" smtClean="0"/>
              <a:t>KB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同儕互評</a:t>
            </a:r>
            <a:endParaRPr lang="en-US" altLang="zh-TW" sz="3200" dirty="0" smtClean="0"/>
          </a:p>
          <a:p>
            <a:r>
              <a:rPr lang="zh-TW" altLang="en-US" sz="3200" dirty="0" smtClean="0"/>
              <a:t>參考筆記</a:t>
            </a:r>
            <a:endParaRPr lang="en-US" altLang="zh-TW" sz="3200" dirty="0" smtClean="0"/>
          </a:p>
          <a:p>
            <a:r>
              <a:rPr lang="zh-TW" altLang="en-US" sz="3200" dirty="0" smtClean="0"/>
              <a:t>學生自評</a:t>
            </a:r>
            <a:endParaRPr lang="en-US" altLang="zh-TW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View-</a:t>
            </a:r>
            <a:r>
              <a:rPr lang="zh-TW" altLang="en-US" dirty="0" smtClean="0"/>
              <a:t>三國演義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2718" y="1371600"/>
            <a:ext cx="9206718" cy="505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11811000" cy="625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指導學生評估方向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752601"/>
            <a:ext cx="2133600" cy="1371600"/>
          </a:xfrm>
        </p:spPr>
        <p:txBody>
          <a:bodyPr>
            <a:normAutofit lnSpcReduction="10000"/>
          </a:bodyPr>
          <a:lstStyle/>
          <a:p>
            <a:r>
              <a:rPr lang="zh-TW" altLang="en-US" sz="4000" dirty="0" smtClean="0"/>
              <a:t>好筆記</a:t>
            </a:r>
            <a:endParaRPr lang="en-US" altLang="zh-TW" sz="4000" dirty="0" smtClean="0"/>
          </a:p>
          <a:p>
            <a:r>
              <a:rPr lang="zh-TW" altLang="en-US" sz="4000" dirty="0" smtClean="0"/>
              <a:t>好討論</a:t>
            </a:r>
            <a:endParaRPr lang="en-US" altLang="zh-TW" sz="4000" dirty="0" smtClean="0"/>
          </a:p>
          <a:p>
            <a:endParaRPr lang="en-US" dirty="0"/>
          </a:p>
        </p:txBody>
      </p:sp>
      <p:sp>
        <p:nvSpPr>
          <p:cNvPr id="4" name="Explosion 2 3"/>
          <p:cNvSpPr/>
          <p:nvPr/>
        </p:nvSpPr>
        <p:spPr>
          <a:xfrm rot="3248107">
            <a:off x="3291089" y="563004"/>
            <a:ext cx="5264426" cy="6110933"/>
          </a:xfrm>
          <a:prstGeom prst="irregularSeal2">
            <a:avLst/>
          </a:prstGeom>
          <a:solidFill>
            <a:srgbClr val="FFC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2743200"/>
            <a:ext cx="4724400" cy="144655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altLang="zh-TW" sz="8800" b="1" dirty="0" smtClean="0"/>
              <a:t>KB</a:t>
            </a:r>
            <a:r>
              <a:rPr lang="zh-TW" altLang="en-US" sz="8800" b="1" dirty="0" smtClean="0"/>
              <a:t> 原則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安排教學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sz="3200" dirty="0" smtClean="0"/>
              <a:t> 同儕互評</a:t>
            </a:r>
            <a:endParaRPr lang="en-US" altLang="zh-TW" sz="3200" dirty="0" smtClean="0"/>
          </a:p>
          <a:p>
            <a:pPr marL="914400" lvl="1" indent="-514350">
              <a:buFont typeface="+mj-lt"/>
              <a:buAutoNum type="alphaLcParenR"/>
            </a:pPr>
            <a:r>
              <a:rPr lang="zh-TW" altLang="en-US" sz="2800" dirty="0" smtClean="0"/>
              <a:t>分小組</a:t>
            </a:r>
            <a:endParaRPr lang="en-US" altLang="zh-TW" sz="2800" dirty="0" smtClean="0"/>
          </a:p>
          <a:p>
            <a:pPr marL="914400" lvl="1" indent="-514350">
              <a:buFont typeface="+mj-lt"/>
              <a:buAutoNum type="alphaLcParenR"/>
            </a:pPr>
            <a:r>
              <a:rPr lang="zh-TW" altLang="en-US" sz="2800" dirty="0" smtClean="0"/>
              <a:t>指導閱讀網上筆記</a:t>
            </a:r>
            <a:r>
              <a:rPr lang="zh-TW" altLang="en-US" dirty="0" smtClean="0"/>
              <a:t> 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兩串討論</a:t>
            </a:r>
            <a:r>
              <a:rPr lang="en-US" altLang="zh-TW" sz="2000" dirty="0" smtClean="0"/>
              <a:t>)</a:t>
            </a:r>
          </a:p>
          <a:p>
            <a:pPr marL="1314450" lvl="2" indent="-514350">
              <a:buFont typeface="+mj-lt"/>
              <a:buAutoNum type="romanLcPeriod"/>
            </a:pPr>
            <a:r>
              <a:rPr lang="zh-TW" altLang="en-US" sz="2800" dirty="0" smtClean="0"/>
              <a:t>歸納討論重點</a:t>
            </a:r>
            <a:endParaRPr lang="en-US" altLang="zh-TW" sz="2800" dirty="0" smtClean="0"/>
          </a:p>
          <a:p>
            <a:pPr marL="1771650" lvl="3" indent="-514350">
              <a:buFont typeface="Arial" pitchFamily="34" charset="0"/>
              <a:buChar char="•"/>
            </a:pPr>
            <a:r>
              <a:rPr lang="zh-TW" altLang="en-US" sz="2400" dirty="0" smtClean="0"/>
              <a:t>腦圖、圖表、點列等</a:t>
            </a:r>
            <a:endParaRPr lang="en-US" altLang="zh-TW" sz="2400" dirty="0"/>
          </a:p>
          <a:p>
            <a:pPr marL="1314450" lvl="2" indent="-514350">
              <a:buFont typeface="+mj-lt"/>
              <a:buAutoNum type="romanLcPeriod"/>
            </a:pPr>
            <a:r>
              <a:rPr lang="zh-TW" altLang="en-US" sz="2800" dirty="0" smtClean="0"/>
              <a:t>鷹架 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根據</a:t>
            </a:r>
            <a:r>
              <a:rPr lang="en-US" altLang="zh-TW" sz="2800" dirty="0" smtClean="0"/>
              <a:t>KB</a:t>
            </a:r>
            <a:r>
              <a:rPr lang="zh-TW" altLang="en-US" sz="2800" dirty="0" smtClean="0"/>
              <a:t>原則</a:t>
            </a:r>
            <a:r>
              <a:rPr lang="en-US" altLang="zh-TW" sz="2800" dirty="0" smtClean="0"/>
              <a:t>)</a:t>
            </a:r>
          </a:p>
          <a:p>
            <a:pPr marL="1771650" lvl="3" indent="-514350">
              <a:buFont typeface="Arial" pitchFamily="34" charset="0"/>
              <a:buChar char="•"/>
            </a:pPr>
            <a:r>
              <a:rPr lang="zh-TW" altLang="en-US" sz="2400" dirty="0"/>
              <a:t>思考問</a:t>
            </a:r>
            <a:r>
              <a:rPr lang="zh-TW" altLang="en-US" sz="2400" dirty="0" smtClean="0"/>
              <a:t>題</a:t>
            </a:r>
            <a:endParaRPr lang="en-US" altLang="zh-TW" sz="2400" dirty="0" smtClean="0"/>
          </a:p>
          <a:p>
            <a:pPr marL="1771650" lvl="3" indent="-514350">
              <a:buFont typeface="Arial" pitchFamily="34" charset="0"/>
              <a:buChar char="•"/>
            </a:pPr>
            <a:r>
              <a:rPr lang="zh-TW" altLang="en-US" sz="2400" dirty="0"/>
              <a:t>建立觀</a:t>
            </a:r>
            <a:r>
              <a:rPr lang="zh-TW" altLang="en-US" sz="2400" dirty="0" smtClean="0"/>
              <a:t>點</a:t>
            </a:r>
            <a:endParaRPr lang="en-US" altLang="zh-TW" sz="2400" dirty="0" smtClean="0"/>
          </a:p>
          <a:p>
            <a:pPr marL="1771650" lvl="3" indent="-514350">
              <a:buFont typeface="Arial" pitchFamily="34" charset="0"/>
              <a:buChar char="•"/>
            </a:pPr>
            <a:r>
              <a:rPr lang="zh-TW" altLang="en-US" sz="2400" dirty="0"/>
              <a:t>善用權</a:t>
            </a:r>
            <a:r>
              <a:rPr lang="zh-TW" altLang="en-US" sz="2400" dirty="0" smtClean="0"/>
              <a:t>威</a:t>
            </a:r>
            <a:endParaRPr lang="en-US" altLang="zh-TW" sz="2400" dirty="0" smtClean="0"/>
          </a:p>
          <a:p>
            <a:pPr marL="1771650" lvl="3" indent="-514350">
              <a:buFont typeface="Arial" pitchFamily="34" charset="0"/>
              <a:buChar char="•"/>
            </a:pPr>
            <a:r>
              <a:rPr lang="zh-TW" altLang="en-US" sz="2400" dirty="0"/>
              <a:t>完善觀點，推進討論</a:t>
            </a:r>
            <a:endParaRPr lang="en-US" altLang="zh-TW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zh-TW" altLang="en-US" dirty="0" smtClean="0"/>
              <a:t>教學工作紙設計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 l="9235" r="9961"/>
          <a:stretch>
            <a:fillRect/>
          </a:stretch>
        </p:blipFill>
        <p:spPr bwMode="auto">
          <a:xfrm>
            <a:off x="228600" y="1295400"/>
            <a:ext cx="8728244" cy="4925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zh-TW" altLang="en-US" dirty="0" smtClean="0"/>
              <a:t>教學工作紙設計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con’t</a:t>
            </a:r>
            <a:r>
              <a:rPr lang="en-US" altLang="zh-TW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381000" y="1524000"/>
          <a:ext cx="8305800" cy="3088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52900"/>
                <a:gridCol w="4152900"/>
              </a:tblGrid>
              <a:tr h="390088">
                <a:tc>
                  <a:txBody>
                    <a:bodyPr/>
                    <a:lstStyle/>
                    <a:p>
                      <a:r>
                        <a:rPr lang="en-US" sz="1800" kern="1200" dirty="0" smtClean="0"/>
                        <a:t>(</a:t>
                      </a:r>
                      <a:r>
                        <a:rPr lang="zh-TW" altLang="en-US" sz="1800" kern="1200" dirty="0" smtClean="0"/>
                        <a:t>三</a:t>
                      </a:r>
                      <a:r>
                        <a:rPr lang="en-US" sz="1800" kern="1200" dirty="0" smtClean="0"/>
                        <a:t>)</a:t>
                      </a:r>
                      <a:r>
                        <a:rPr lang="zh-TW" altLang="en-US" sz="1800" kern="1200" dirty="0" smtClean="0"/>
                        <a:t>評價的重點</a:t>
                      </a:r>
                      <a:r>
                        <a:rPr lang="en-US" sz="1800" kern="1200" dirty="0" smtClean="0"/>
                        <a:t>(</a:t>
                      </a:r>
                      <a:r>
                        <a:rPr lang="zh-TW" altLang="en-US" sz="1800" kern="1200" dirty="0" smtClean="0"/>
                        <a:t>方向</a:t>
                      </a:r>
                      <a:r>
                        <a:rPr lang="en-US" sz="1800" kern="1200" dirty="0" smtClean="0"/>
                        <a:t>)</a:t>
                      </a:r>
                      <a:r>
                        <a:rPr lang="zh-TW" altLang="en-US" sz="1800" kern="1200" dirty="0" smtClean="0"/>
                        <a:t>：</a:t>
                      </a:r>
                      <a:r>
                        <a:rPr lang="en-US" sz="1800" kern="120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 smtClean="0"/>
                        <a:t>分析</a:t>
                      </a:r>
                      <a:r>
                        <a:rPr lang="en-US" sz="1800" kern="1200" dirty="0" smtClean="0"/>
                        <a:t>(</a:t>
                      </a:r>
                      <a:r>
                        <a:rPr lang="zh-TW" altLang="en-US" sz="1800" kern="1200" dirty="0" smtClean="0"/>
                        <a:t>請具體指出筆記重點</a:t>
                      </a:r>
                      <a:r>
                        <a:rPr lang="en-US" sz="1800" kern="1200" dirty="0" smtClean="0"/>
                        <a:t>/</a:t>
                      </a:r>
                      <a:r>
                        <a:rPr lang="zh-TW" altLang="en-US" sz="1800" kern="1200" dirty="0" smtClean="0"/>
                        <a:t>內容</a:t>
                      </a:r>
                      <a:r>
                        <a:rPr lang="en-US" sz="1800" kern="120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6733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200" dirty="0" smtClean="0"/>
                        <a:t>1.</a:t>
                      </a:r>
                      <a:r>
                        <a:rPr lang="zh-TW" altLang="en-US" sz="1800" kern="1200" dirty="0" smtClean="0"/>
                        <a:t> 同學思考問題的深度如何</a:t>
                      </a:r>
                      <a:r>
                        <a:rPr lang="en-US" sz="1800" kern="1200" dirty="0" smtClean="0"/>
                        <a:t>? 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0088">
                <a:tc>
                  <a:txBody>
                    <a:bodyPr/>
                    <a:lstStyle/>
                    <a:p>
                      <a:r>
                        <a:rPr lang="en-US" altLang="zh-TW" sz="1800" kern="1200" dirty="0" smtClean="0"/>
                        <a:t>2.</a:t>
                      </a:r>
                      <a:r>
                        <a:rPr lang="zh-TW" altLang="en-US" sz="1800" kern="1200" dirty="0" smtClean="0"/>
                        <a:t> 同學建立觀點怎樣</a:t>
                      </a:r>
                      <a:r>
                        <a:rPr lang="en-US" sz="1800" kern="1200" dirty="0" smtClean="0"/>
                        <a:t>(</a:t>
                      </a:r>
                      <a:r>
                        <a:rPr lang="zh-TW" altLang="en-US" sz="1800" kern="1200" dirty="0" smtClean="0"/>
                        <a:t>角度</a:t>
                      </a:r>
                      <a:r>
                        <a:rPr lang="en-US" sz="1800" kern="1200" dirty="0" smtClean="0"/>
                        <a:t>/</a:t>
                      </a:r>
                      <a:r>
                        <a:rPr lang="zh-TW" altLang="en-US" sz="1800" kern="1200" dirty="0" smtClean="0"/>
                        <a:t>層面</a:t>
                      </a:r>
                      <a:r>
                        <a:rPr lang="en-US" sz="1800" kern="1200" dirty="0" smtClean="0"/>
                        <a:t>)?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61860">
                <a:tc>
                  <a:txBody>
                    <a:bodyPr/>
                    <a:lstStyle/>
                    <a:p>
                      <a:r>
                        <a:rPr lang="en-US" altLang="zh-TW" sz="1800" kern="1200" dirty="0" smtClean="0"/>
                        <a:t>3.</a:t>
                      </a:r>
                      <a:r>
                        <a:rPr lang="zh-TW" altLang="en-US" sz="1800" kern="1200" dirty="0" smtClean="0"/>
                        <a:t> 有沒有善用權威</a:t>
                      </a:r>
                      <a:r>
                        <a:rPr lang="en-US" sz="1800" kern="1200" dirty="0" smtClean="0"/>
                        <a:t>(</a:t>
                      </a:r>
                      <a:r>
                        <a:rPr lang="zh-TW" altLang="en-US" sz="1800" kern="1200" dirty="0" smtClean="0"/>
                        <a:t>客觀理據</a:t>
                      </a:r>
                      <a:r>
                        <a:rPr lang="en-US" sz="1800" kern="1200" dirty="0" smtClean="0"/>
                        <a:t>),</a:t>
                      </a:r>
                    </a:p>
                    <a:p>
                      <a:r>
                        <a:rPr lang="en-US" sz="1800" kern="1200" dirty="0" smtClean="0"/>
                        <a:t>   </a:t>
                      </a:r>
                      <a:r>
                        <a:rPr lang="zh-TW" altLang="en-US" sz="1800" kern="1200" dirty="0" smtClean="0"/>
                        <a:t>支持自己論點或提出質疑</a:t>
                      </a:r>
                      <a:r>
                        <a:rPr lang="en-US" sz="1800" kern="1200" dirty="0" smtClean="0"/>
                        <a:t>?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33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200" dirty="0" smtClean="0"/>
                        <a:t>4.</a:t>
                      </a:r>
                      <a:r>
                        <a:rPr lang="zh-TW" altLang="en-US" sz="1800" kern="1200" dirty="0" smtClean="0"/>
                        <a:t> 有沒有完善觀點，推進討論</a:t>
                      </a:r>
                      <a:r>
                        <a:rPr lang="en-US" sz="1800" kern="1200" dirty="0" smtClean="0"/>
                        <a:t>?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0758" y="4953000"/>
            <a:ext cx="903324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</a:t>
            </a:r>
            <a:r>
              <a:rPr lang="zh-TW" altLang="en-US" sz="2400" dirty="0"/>
              <a:t>四</a:t>
            </a:r>
            <a:r>
              <a:rPr lang="en-US" sz="2400" dirty="0"/>
              <a:t>)</a:t>
            </a:r>
            <a:r>
              <a:rPr lang="zh-TW" altLang="en-US" sz="2400" dirty="0"/>
              <a:t>總結這個討論</a:t>
            </a:r>
            <a:r>
              <a:rPr lang="en-US" sz="2400" dirty="0"/>
              <a:t>(</a:t>
            </a:r>
            <a:r>
              <a:rPr lang="zh-TW" altLang="en-US" sz="2400" dirty="0"/>
              <a:t>欣賞</a:t>
            </a:r>
            <a:r>
              <a:rPr lang="en-US" sz="2400" dirty="0"/>
              <a:t>/</a:t>
            </a:r>
            <a:r>
              <a:rPr lang="zh-TW" altLang="en-US" sz="2400" dirty="0"/>
              <a:t>改善的地方</a:t>
            </a:r>
            <a:r>
              <a:rPr lang="en-US" sz="2400" dirty="0"/>
              <a:t>/</a:t>
            </a:r>
            <a:r>
              <a:rPr lang="zh-TW" altLang="en-US" sz="2400" dirty="0"/>
              <a:t>建議</a:t>
            </a:r>
            <a:r>
              <a:rPr lang="en-US" sz="2400" dirty="0"/>
              <a:t>/</a:t>
            </a:r>
            <a:r>
              <a:rPr lang="zh-TW" altLang="en-US" sz="2400" dirty="0"/>
              <a:t>我們仍有的問題是</a:t>
            </a:r>
            <a:r>
              <a:rPr lang="en-US" sz="2400" dirty="0"/>
              <a:t>……)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zh-TW" altLang="en-US" dirty="0" smtClean="0"/>
              <a:t>同儕互評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2CF6D-FE2A-4A10-9EAE-FD550F0C613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371600"/>
            <a:ext cx="8763000" cy="5486400"/>
          </a:xfrm>
        </p:spPr>
        <p:txBody>
          <a:bodyPr>
            <a:normAutofit fontScale="32500" lnSpcReduction="20000"/>
          </a:bodyPr>
          <a:lstStyle/>
          <a:p>
            <a:r>
              <a:rPr lang="zh-TW" altLang="en-US" sz="6200" b="1" dirty="0" smtClean="0"/>
              <a:t>例子一</a:t>
            </a:r>
            <a:endParaRPr lang="en-US" altLang="zh-TW" sz="6200" b="1" dirty="0" smtClean="0"/>
          </a:p>
          <a:p>
            <a:endParaRPr lang="en-US" altLang="zh-TW" dirty="0" smtClean="0"/>
          </a:p>
          <a:p>
            <a:pPr>
              <a:buNone/>
            </a:pPr>
            <a:r>
              <a:rPr lang="zh-TW" altLang="en-US" sz="7400" dirty="0" smtClean="0"/>
              <a:t>     </a:t>
            </a:r>
            <a:r>
              <a:rPr lang="zh-TW" altLang="en-US" sz="7400" u="sng" dirty="0" smtClean="0"/>
              <a:t> 建立觀點 </a:t>
            </a:r>
            <a:endParaRPr lang="en-US" altLang="zh-TW" sz="7400" u="sng" dirty="0" smtClean="0"/>
          </a:p>
          <a:p>
            <a:pPr>
              <a:buNone/>
            </a:pPr>
            <a:r>
              <a:rPr lang="zh-TW" altLang="en-US" sz="5500" dirty="0" smtClean="0"/>
              <a:t/>
            </a:r>
            <a:br>
              <a:rPr lang="zh-TW" altLang="en-US" sz="5500" dirty="0" smtClean="0"/>
            </a:br>
            <a:r>
              <a:rPr lang="en-US" altLang="zh-TW" sz="5500" dirty="0" smtClean="0"/>
              <a:t>(11</a:t>
            </a:r>
            <a:r>
              <a:rPr lang="zh-TW" altLang="en-US" sz="5500" dirty="0" smtClean="0"/>
              <a:t>，</a:t>
            </a:r>
            <a:r>
              <a:rPr lang="en-US" altLang="zh-TW" sz="5500" dirty="0" smtClean="0"/>
              <a:t>14</a:t>
            </a:r>
            <a:r>
              <a:rPr lang="zh-TW" altLang="en-US" sz="5500" dirty="0" smtClean="0"/>
              <a:t>，</a:t>
            </a:r>
            <a:r>
              <a:rPr lang="en-US" altLang="zh-TW" sz="5500" dirty="0" smtClean="0"/>
              <a:t>16</a:t>
            </a:r>
            <a:r>
              <a:rPr lang="zh-TW" altLang="en-US" sz="5500" dirty="0" smtClean="0"/>
              <a:t>，</a:t>
            </a:r>
            <a:r>
              <a:rPr lang="en-US" altLang="zh-TW" sz="5500" dirty="0" smtClean="0"/>
              <a:t>19)</a:t>
            </a:r>
            <a:r>
              <a:rPr lang="zh-TW" altLang="en-US" sz="5500" dirty="0" smtClean="0"/>
              <a:t>我們這組討論的是第二個討論，同學建立觀點</a:t>
            </a:r>
            <a:r>
              <a:rPr lang="en-US" altLang="zh-TW" sz="5500" dirty="0" smtClean="0"/>
              <a:t>:</a:t>
            </a:r>
            <a:r>
              <a:rPr lang="zh-TW" altLang="en-US" sz="5500" dirty="0" smtClean="0"/>
              <a:t>為什麼劉關張既不是親兄弟但不會為權撕殺</a:t>
            </a:r>
            <a:r>
              <a:rPr lang="en-US" altLang="zh-TW" sz="5500" dirty="0" smtClean="0"/>
              <a:t>? </a:t>
            </a:r>
          </a:p>
          <a:p>
            <a:pPr>
              <a:buNone/>
            </a:pPr>
            <a:r>
              <a:rPr lang="en-US" altLang="zh-TW" sz="5500" dirty="0" smtClean="0"/>
              <a:t/>
            </a:r>
            <a:br>
              <a:rPr lang="en-US" altLang="zh-TW" sz="5500" dirty="0" smtClean="0"/>
            </a:br>
            <a:r>
              <a:rPr lang="zh-TW" altLang="en-US" sz="5500" b="1" dirty="0" smtClean="0"/>
              <a:t>他們全的觀點是</a:t>
            </a:r>
            <a:r>
              <a:rPr lang="zh-TW" altLang="en-US" sz="5500" dirty="0" smtClean="0"/>
              <a:t>：是否重情義， 人性方面， 共同目標， 地位</a:t>
            </a:r>
            <a:r>
              <a:rPr lang="en-US" altLang="zh-TW" sz="5500" dirty="0" smtClean="0"/>
              <a:t>(</a:t>
            </a:r>
            <a:r>
              <a:rPr lang="zh-TW" altLang="en-US" sz="5500" dirty="0" smtClean="0"/>
              <a:t>利益） </a:t>
            </a:r>
            <a:endParaRPr lang="en-US" altLang="zh-TW" sz="5500" dirty="0" smtClean="0"/>
          </a:p>
          <a:p>
            <a:pPr>
              <a:buNone/>
            </a:pPr>
            <a:r>
              <a:rPr lang="zh-TW" altLang="en-US" sz="5500" dirty="0" smtClean="0"/>
              <a:t/>
            </a:r>
            <a:br>
              <a:rPr lang="zh-TW" altLang="en-US" sz="5500" dirty="0" smtClean="0"/>
            </a:br>
            <a:r>
              <a:rPr lang="zh-TW" altLang="en-US" sz="5500" b="1" dirty="0" smtClean="0"/>
              <a:t>我們的看法是</a:t>
            </a:r>
            <a:r>
              <a:rPr lang="zh-TW" altLang="en-US" sz="5500" dirty="0" smtClean="0"/>
              <a:t>：這個討論不是太好，因為：有人提出了好的問題，但是沒人承接；     論點重覆；只有單方面的討論；只有少部份的同學概括別人的意見。 </a:t>
            </a:r>
            <a:endParaRPr lang="en-US" altLang="zh-TW" sz="5500" dirty="0" smtClean="0"/>
          </a:p>
          <a:p>
            <a:pPr>
              <a:buNone/>
            </a:pPr>
            <a:r>
              <a:rPr lang="zh-TW" altLang="en-US" sz="5500" dirty="0" smtClean="0"/>
              <a:t/>
            </a:r>
            <a:br>
              <a:rPr lang="zh-TW" altLang="en-US" sz="5500" dirty="0" smtClean="0"/>
            </a:br>
            <a:r>
              <a:rPr lang="zh-TW" altLang="en-US" sz="5500" b="1" dirty="0" smtClean="0"/>
              <a:t>改善的方法</a:t>
            </a:r>
            <a:r>
              <a:rPr lang="zh-TW" altLang="en-US" sz="5500" dirty="0" smtClean="0"/>
              <a:t>：他們可以由不同的角度發現新的看法；要主動回應別人的問題；小心審題；多舉例子； </a:t>
            </a:r>
            <a:br>
              <a:rPr lang="zh-TW" altLang="en-US" sz="5500" dirty="0" smtClean="0"/>
            </a:br>
            <a:r>
              <a:rPr lang="zh-TW" altLang="en-US" sz="5500" dirty="0" smtClean="0"/>
              <a:t>而且可以更深入的討論。</a:t>
            </a:r>
            <a:endParaRPr lang="en-US" altLang="zh-TW" sz="5500" dirty="0" smtClean="0"/>
          </a:p>
          <a:p>
            <a:pPr>
              <a:buNone/>
            </a:pPr>
            <a:r>
              <a:rPr lang="zh-TW" altLang="en-US" sz="5500" dirty="0" smtClean="0"/>
              <a:t> </a:t>
            </a:r>
            <a:br>
              <a:rPr lang="zh-TW" altLang="en-US" sz="5500" dirty="0" smtClean="0"/>
            </a:br>
            <a:r>
              <a:rPr lang="zh-TW" altLang="en-US" sz="5500" b="1" dirty="0" smtClean="0"/>
              <a:t>總結</a:t>
            </a:r>
            <a:r>
              <a:rPr lang="zh-TW" altLang="en-US" sz="5500" dirty="0" smtClean="0"/>
              <a:t>：我們認為這不是一個好討論，因為：這討論側重在承接， 而不是質疑和承接並重的討論 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210</TotalTime>
  <Words>581</Words>
  <Application>Microsoft Office PowerPoint</Application>
  <PresentationFormat>On-screen Show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Equity</vt:lpstr>
      <vt:lpstr>如何評估KB</vt:lpstr>
      <vt:lpstr>如何評估KB</vt:lpstr>
      <vt:lpstr>View-三國演義</vt:lpstr>
      <vt:lpstr>Slide 4</vt:lpstr>
      <vt:lpstr>指導學生評估方向</vt:lpstr>
      <vt:lpstr>安排教學</vt:lpstr>
      <vt:lpstr>教學工作紙設計</vt:lpstr>
      <vt:lpstr>教學工作紙設計(con’t)</vt:lpstr>
      <vt:lpstr>同儕互評</vt:lpstr>
      <vt:lpstr>同儕互評(con’t)</vt:lpstr>
      <vt:lpstr>Slide 11</vt:lpstr>
      <vt:lpstr>例子</vt:lpstr>
      <vt:lpstr>例子(con’t)</vt:lpstr>
      <vt:lpstr>例子 (con’t)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template</dc:creator>
  <cp:lastModifiedBy>kbhelper</cp:lastModifiedBy>
  <cp:revision>17</cp:revision>
  <dcterms:created xsi:type="dcterms:W3CDTF">2011-03-02T06:45:29Z</dcterms:created>
  <dcterms:modified xsi:type="dcterms:W3CDTF">2011-03-03T03:34:06Z</dcterms:modified>
</cp:coreProperties>
</file>