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70" r:id="rId11"/>
    <p:sldId id="269" r:id="rId12"/>
    <p:sldId id="271" r:id="rId13"/>
    <p:sldId id="272" r:id="rId14"/>
    <p:sldId id="273" r:id="rId15"/>
    <p:sldId id="274" r:id="rId16"/>
    <p:sldId id="275" r:id="rId17"/>
    <p:sldId id="279" r:id="rId18"/>
    <p:sldId id="280" r:id="rId19"/>
    <p:sldId id="281" r:id="rId20"/>
    <p:sldId id="278" r:id="rId21"/>
    <p:sldId id="260" r:id="rId22"/>
    <p:sldId id="262" r:id="rId23"/>
    <p:sldId id="263" r:id="rId24"/>
    <p:sldId id="276" r:id="rId25"/>
    <p:sldId id="277" r:id="rId26"/>
    <p:sldId id="261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8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C798-FD45-4F69-83DA-E34432F53410}" type="datetimeFigureOut">
              <a:rPr lang="zh-TW" altLang="en-US" smtClean="0"/>
              <a:pPr/>
              <a:t>2011/6/4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EDF0C-9C91-4043-9BCD-8C5088603E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1DB7B-4A93-4018-BED1-B6A0146363E8}" type="datetimeFigureOut">
              <a:rPr lang="zh-TW" altLang="en-US" smtClean="0"/>
              <a:pPr/>
              <a:t>2011/6/4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A8BBB4-4484-4DFB-96A0-FD29DB8303A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1DB7B-4A93-4018-BED1-B6A0146363E8}" type="datetimeFigureOut">
              <a:rPr lang="zh-TW" altLang="en-US" smtClean="0"/>
              <a:pPr/>
              <a:t>2011/6/4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A8BBB4-4484-4DFB-96A0-FD29DB8303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1DB7B-4A93-4018-BED1-B6A0146363E8}" type="datetimeFigureOut">
              <a:rPr lang="zh-TW" altLang="en-US" smtClean="0"/>
              <a:pPr/>
              <a:t>2011/6/4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A8BBB4-4484-4DFB-96A0-FD29DB8303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8418E-D5F3-4B54-9A86-6D19070564E1}" type="slidenum">
              <a:rPr lang="en-US" altLang="zh-TW"/>
              <a:pPr>
                <a:defRPr/>
              </a:pPr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1DB7B-4A93-4018-BED1-B6A0146363E8}" type="datetimeFigureOut">
              <a:rPr lang="zh-TW" altLang="en-US" smtClean="0"/>
              <a:pPr/>
              <a:t>2011/6/4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A8BBB4-4484-4DFB-96A0-FD29DB8303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1DB7B-4A93-4018-BED1-B6A0146363E8}" type="datetimeFigureOut">
              <a:rPr lang="zh-TW" altLang="en-US" smtClean="0"/>
              <a:pPr/>
              <a:t>2011/6/4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A8BBB4-4484-4DFB-96A0-FD29DB8303A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1DB7B-4A93-4018-BED1-B6A0146363E8}" type="datetimeFigureOut">
              <a:rPr lang="zh-TW" altLang="en-US" smtClean="0"/>
              <a:pPr/>
              <a:t>2011/6/4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A8BBB4-4484-4DFB-96A0-FD29DB8303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1DB7B-4A93-4018-BED1-B6A0146363E8}" type="datetimeFigureOut">
              <a:rPr lang="zh-TW" altLang="en-US" smtClean="0"/>
              <a:pPr/>
              <a:t>2011/6/4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A8BBB4-4484-4DFB-96A0-FD29DB8303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1DB7B-4A93-4018-BED1-B6A0146363E8}" type="datetimeFigureOut">
              <a:rPr lang="zh-TW" altLang="en-US" smtClean="0"/>
              <a:pPr/>
              <a:t>2011/6/4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A8BBB4-4484-4DFB-96A0-FD29DB8303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1DB7B-4A93-4018-BED1-B6A0146363E8}" type="datetimeFigureOut">
              <a:rPr lang="zh-TW" altLang="en-US" smtClean="0"/>
              <a:pPr/>
              <a:t>2011/6/4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A8BBB4-4484-4DFB-96A0-FD29DB8303A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1DB7B-4A93-4018-BED1-B6A0146363E8}" type="datetimeFigureOut">
              <a:rPr lang="zh-TW" altLang="en-US" smtClean="0"/>
              <a:pPr/>
              <a:t>2011/6/4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A8BBB4-4484-4DFB-96A0-FD29DB8303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1DB7B-4A93-4018-BED1-B6A0146363E8}" type="datetimeFigureOut">
              <a:rPr lang="zh-TW" altLang="en-US" smtClean="0"/>
              <a:pPr/>
              <a:t>2011/6/4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A8BBB4-4484-4DFB-96A0-FD29DB8303A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AB1DB7B-4A93-4018-BED1-B6A0146363E8}" type="datetimeFigureOut">
              <a:rPr lang="zh-TW" altLang="en-US" smtClean="0"/>
              <a:pPr/>
              <a:t>2011/6/4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9A8BBB4-4484-4DFB-96A0-FD29DB8303A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1011&#20013;&#20108;d&#32178;&#19978;&#35342;&#35542;_2.doc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1011KF&#35342;&#35542;-_&#22827;&#22971;&#19968;&#20523;2.doc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1011KF&#35342;&#35542;-_&#22827;&#22971;&#19968;&#20523;2.doc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1011&#20013;&#20108;d&#32178;&#19978;&#35342;&#35542;_1.docx" TargetMode="External"/><Relationship Id="rId2" Type="http://schemas.openxmlformats.org/officeDocument/2006/relationships/hyperlink" Target="241110_report2.doc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03648" y="1916832"/>
            <a:ext cx="7406640" cy="147218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網上討論總結分享</a:t>
            </a:r>
            <a:r>
              <a:rPr lang="en-US" altLang="zh-TW" dirty="0" smtClean="0"/>
              <a:t>︰</a:t>
            </a:r>
            <a:br>
              <a:rPr lang="en-US" altLang="zh-TW" dirty="0" smtClean="0"/>
            </a:br>
            <a:r>
              <a:rPr lang="zh-TW" altLang="en-US" dirty="0" smtClean="0"/>
              <a:t>挑戰與突破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7406640" cy="1752600"/>
          </a:xfrm>
        </p:spPr>
        <p:txBody>
          <a:bodyPr/>
          <a:lstStyle/>
          <a:p>
            <a:pPr algn="r"/>
            <a:r>
              <a:rPr lang="zh-TW" altLang="en-US" dirty="0" smtClean="0"/>
              <a:t>基督教聖約教會堅樂中學</a:t>
            </a:r>
            <a:endParaRPr lang="en-US" altLang="zh-TW" dirty="0" smtClean="0"/>
          </a:p>
          <a:p>
            <a:pPr algn="r"/>
            <a:r>
              <a:rPr lang="zh-TW" altLang="en-US" dirty="0" smtClean="0"/>
              <a:t>中文科同工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35591" y="1267544"/>
            <a:ext cx="2681817" cy="2185988"/>
          </a:xfrm>
          <a:noFill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216619"/>
            <a:ext cx="6337300" cy="5540375"/>
          </a:xfrm>
          <a:noFill/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79613" y="648419"/>
            <a:ext cx="6551612" cy="5543550"/>
          </a:xfrm>
          <a:noFill/>
        </p:spPr>
      </p:pic>
      <p:pic>
        <p:nvPicPr>
          <p:cNvPr id="5125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060700" y="1153244"/>
            <a:ext cx="6048375" cy="5327650"/>
          </a:xfr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044575" y="2809007"/>
            <a:ext cx="935038" cy="1439862"/>
          </a:xfrm>
          <a:prstGeom prst="rect">
            <a:avLst/>
          </a:prstGeom>
          <a:noFill/>
          <a:ln w="63500">
            <a:solidFill>
              <a:srgbClr val="FF0066"/>
            </a:solidFill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124075" y="2953469"/>
            <a:ext cx="936625" cy="1439863"/>
          </a:xfrm>
          <a:prstGeom prst="rect">
            <a:avLst/>
          </a:prstGeom>
          <a:noFill/>
          <a:ln w="63500">
            <a:solidFill>
              <a:srgbClr val="FF0066"/>
            </a:solidFill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1763713" y="3888507"/>
            <a:ext cx="576262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2339975" y="4248869"/>
            <a:ext cx="4318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2411413" y="4321894"/>
            <a:ext cx="1296987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827088" y="5185494"/>
            <a:ext cx="2809875" cy="13398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zh-CN" sz="2400" b="1">
                <a:solidFill>
                  <a:srgbClr val="000000"/>
                </a:solidFill>
                <a:ea typeface="SimSun" pitchFamily="2" charset="-122"/>
              </a:rPr>
              <a:t>大家没有深入回應！</a:t>
            </a:r>
            <a:endParaRPr lang="zh-TW" sz="2400" b="1">
              <a:solidFill>
                <a:srgbClr val="000000"/>
              </a:solidFill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3203575" y="3169369"/>
            <a:ext cx="5546725" cy="1295400"/>
          </a:xfrm>
          <a:prstGeom prst="rect">
            <a:avLst/>
          </a:prstGeom>
          <a:noFill/>
          <a:ln w="63500">
            <a:solidFill>
              <a:srgbClr val="FF0066"/>
            </a:solidFill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31" grpId="0" bldLvl="0" animBg="1" autoUpdateAnimBg="0"/>
      <p:bldP spid="51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STAGE</a:t>
            </a:r>
            <a:r>
              <a:rPr lang="zh-TW" altLang="en-US" dirty="0" smtClean="0"/>
              <a:t> </a:t>
            </a:r>
            <a:r>
              <a:rPr lang="en-US" altLang="zh-TW" dirty="0" smtClean="0"/>
              <a:t>3︰</a:t>
            </a:r>
            <a:r>
              <a:rPr lang="zh-TW" altLang="en-US" dirty="0" smtClean="0"/>
              <a:t>開展討論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Q︰</a:t>
            </a:r>
            <a:r>
              <a:rPr lang="zh-TW" altLang="en-US" dirty="0" smtClean="0"/>
              <a:t>這樣滿足嗎？</a:t>
            </a:r>
            <a:endParaRPr lang="en-US" altLang="zh-TW" dirty="0" smtClean="0"/>
          </a:p>
          <a:p>
            <a:r>
              <a:rPr lang="en-US" altLang="zh-TW" dirty="0" smtClean="0"/>
              <a:t>A︰</a:t>
            </a:r>
            <a:r>
              <a:rPr lang="zh-TW" altLang="en-US" dirty="0" smtClean="0"/>
              <a:t>不，再提升，但如何？</a:t>
            </a:r>
            <a:endParaRPr lang="en-US" altLang="zh-TW" dirty="0" smtClean="0"/>
          </a:p>
          <a:p>
            <a:r>
              <a:rPr lang="en-US" altLang="zh-TW" dirty="0" smtClean="0">
                <a:hlinkClick r:id="rId2" action="ppaction://hlinkfile"/>
              </a:rPr>
              <a:t>KB</a:t>
            </a:r>
            <a:r>
              <a:rPr lang="zh-TW" altLang="en-US" dirty="0" smtClean="0">
                <a:hlinkClick r:id="rId2" action="ppaction://hlinkfile"/>
              </a:rPr>
              <a:t> </a:t>
            </a:r>
            <a:r>
              <a:rPr lang="en-US" altLang="zh-TW" dirty="0" smtClean="0">
                <a:hlinkClick r:id="rId2" action="ppaction://hlinkfile"/>
              </a:rPr>
              <a:t>TALK</a:t>
            </a:r>
            <a:r>
              <a:rPr lang="zh-TW" altLang="en-US" dirty="0" smtClean="0">
                <a:hlinkClick r:id="rId2" action="ppaction://hlinkfile"/>
              </a:rPr>
              <a:t> </a:t>
            </a:r>
            <a:r>
              <a:rPr lang="en-US" altLang="zh-TW" dirty="0" smtClean="0">
                <a:hlinkClick r:id="rId2" action="ppaction://hlinkfile"/>
              </a:rPr>
              <a:t>2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圖片 5" descr="掃描00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38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圖片 6" descr="掃描000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0"/>
            <a:ext cx="4187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圖片 7" descr="掃描00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3950" y="2420938"/>
            <a:ext cx="4210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圖片 8" descr="掃描000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916113"/>
            <a:ext cx="41957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圖片 9" descr="掃描000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3" y="3429000"/>
            <a:ext cx="424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450"/>
            <a:ext cx="7059613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" y="620713"/>
            <a:ext cx="70580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0475" y="1052513"/>
            <a:ext cx="705802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2638" y="1628775"/>
            <a:ext cx="705802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836613"/>
            <a:ext cx="78486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1314450"/>
            <a:ext cx="76104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2700338" y="44450"/>
            <a:ext cx="2592387" cy="21605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zh-CN" altLang="zh-TW" sz="3000">
                <a:solidFill>
                  <a:srgbClr val="000000"/>
                </a:solidFill>
                <a:ea typeface="SimSun" pitchFamily="2" charset="-122"/>
              </a:rPr>
              <a:t>  </a:t>
            </a:r>
            <a:r>
              <a:rPr lang="zh-CN" sz="3000" b="1">
                <a:solidFill>
                  <a:srgbClr val="000000"/>
                </a:solidFill>
                <a:ea typeface="SimSun" pitchFamily="2" charset="-122"/>
              </a:rPr>
              <a:t>越來越深入了！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STAGE</a:t>
            </a:r>
            <a:r>
              <a:rPr lang="zh-TW" altLang="en-US" dirty="0" smtClean="0"/>
              <a:t> </a:t>
            </a:r>
            <a:r>
              <a:rPr lang="en-US" altLang="zh-TW" dirty="0" smtClean="0"/>
              <a:t>3︰</a:t>
            </a:r>
            <a:r>
              <a:rPr lang="zh-TW" altLang="en-US" dirty="0" smtClean="0"/>
              <a:t>深化討論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hlinkClick r:id="rId2" action="ppaction://hlinkfile"/>
              </a:rPr>
              <a:t>利用 </a:t>
            </a:r>
            <a:r>
              <a:rPr lang="en-US" altLang="zh-TW" dirty="0" smtClean="0">
                <a:hlinkClick r:id="rId2" action="ppaction://hlinkfile"/>
              </a:rPr>
              <a:t>KF</a:t>
            </a:r>
            <a:r>
              <a:rPr lang="zh-TW" altLang="en-US" dirty="0" smtClean="0">
                <a:hlinkClick r:id="rId2" action="ppaction://hlinkfile"/>
              </a:rPr>
              <a:t> 原則再提升討論質素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2616" y="2348880"/>
            <a:ext cx="12119992" cy="948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STAGE</a:t>
            </a:r>
            <a:r>
              <a:rPr lang="zh-TW" altLang="en-US" dirty="0" smtClean="0"/>
              <a:t> </a:t>
            </a:r>
            <a:r>
              <a:rPr lang="en-US" altLang="zh-TW" dirty="0" smtClean="0"/>
              <a:t>3︰</a:t>
            </a:r>
            <a:r>
              <a:rPr lang="zh-TW" altLang="en-US" dirty="0" smtClean="0"/>
              <a:t>深化討論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Q︰</a:t>
            </a:r>
            <a:r>
              <a:rPr lang="zh-TW" altLang="en-US" dirty="0" smtClean="0"/>
              <a:t>如何選討論？</a:t>
            </a:r>
            <a:endParaRPr lang="en-US" altLang="zh-TW" dirty="0" smtClean="0"/>
          </a:p>
          <a:p>
            <a:r>
              <a:rPr lang="en-US" altLang="zh-TW" dirty="0" smtClean="0"/>
              <a:t>A︰</a:t>
            </a:r>
            <a:r>
              <a:rPr lang="zh-TW" altLang="en-US" dirty="0" smtClean="0">
                <a:hlinkClick r:id="rId2" action="ppaction://hlinkfile"/>
              </a:rPr>
              <a:t>一串串呢</a:t>
            </a:r>
            <a:r>
              <a:rPr lang="en-US" altLang="zh-TW" dirty="0" smtClean="0">
                <a:hlinkClick r:id="rId2" action="ppaction://hlinkfile"/>
              </a:rPr>
              <a:t>﹗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STAGE</a:t>
            </a:r>
            <a:r>
              <a:rPr lang="zh-TW" altLang="en-US" dirty="0" smtClean="0"/>
              <a:t> </a:t>
            </a:r>
            <a:r>
              <a:rPr lang="en-US" altLang="zh-TW" dirty="0" smtClean="0"/>
              <a:t>4︰</a:t>
            </a:r>
            <a:r>
              <a:rPr lang="zh-TW" altLang="en-US" dirty="0" smtClean="0"/>
              <a:t>評估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Q︰</a:t>
            </a:r>
            <a:r>
              <a:rPr lang="zh-TW" altLang="en-US" dirty="0" smtClean="0"/>
              <a:t>你想評估甚麼？</a:t>
            </a:r>
            <a:endParaRPr lang="en-US" altLang="zh-TW" dirty="0" smtClean="0"/>
          </a:p>
          <a:p>
            <a:r>
              <a:rPr lang="en-US" altLang="zh-TW" dirty="0" smtClean="0"/>
              <a:t>A︰</a:t>
            </a:r>
          </a:p>
          <a:p>
            <a:r>
              <a:rPr lang="en-US" altLang="zh-TW" dirty="0" smtClean="0"/>
              <a:t>1</a:t>
            </a:r>
            <a:r>
              <a:rPr lang="en-US" altLang="zh-TW" dirty="0" smtClean="0">
                <a:hlinkClick r:id="rId2" action="ppaction://hlinksldjump"/>
              </a:rPr>
              <a:t>.</a:t>
            </a:r>
            <a:r>
              <a:rPr lang="zh-TW" altLang="en-US" dirty="0" smtClean="0">
                <a:hlinkClick r:id="rId2" action="ppaction://hlinksldjump"/>
              </a:rPr>
              <a:t> 學到的內容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 </a:t>
            </a:r>
            <a:r>
              <a:rPr lang="zh-TW" altLang="en-US" dirty="0" smtClean="0">
                <a:hlinkClick r:id="rId3" action="ppaction://hlinksldjump"/>
              </a:rPr>
              <a:t>學到的技巧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6324600" y="357188"/>
            <a:ext cx="2819400" cy="1143000"/>
          </a:xfrm>
          <a:effectLst>
            <a:outerShdw dist="35921" dir="2700000" algn="ctr" rotWithShape="0">
              <a:srgbClr val="DCD8C2"/>
            </a:outerShdw>
          </a:effectLst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u="sng" dirty="0">
                <a:latin typeface="標楷體" pitchFamily="65" charset="-120"/>
                <a:ea typeface="標楷體" pitchFamily="65" charset="-120"/>
              </a:rPr>
              <a:t>討論內容</a:t>
            </a:r>
          </a:p>
        </p:txBody>
      </p:sp>
      <p:sp>
        <p:nvSpPr>
          <p:cNvPr id="21508" name="Rectangle 4"/>
          <p:cNvSpPr>
            <a:spLocks/>
          </p:cNvSpPr>
          <p:nvPr/>
        </p:nvSpPr>
        <p:spPr bwMode="auto">
          <a:xfrm>
            <a:off x="1979613" y="1412875"/>
            <a:ext cx="2386012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CD8C2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SzPct val="50000"/>
              <a:buFont typeface="新細明體" pitchFamily="18" charset="-120"/>
              <a:buChar char="※"/>
              <a:defRPr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閱讀計劃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339975" y="2349500"/>
            <a:ext cx="4103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CD8C2"/>
            </a:outerShdw>
          </a:effectLst>
        </p:spPr>
        <p:txBody>
          <a:bodyPr>
            <a:spAutoFit/>
          </a:bodyPr>
          <a:lstStyle/>
          <a:p>
            <a:pPr>
              <a:buSzPct val="50000"/>
              <a:buFont typeface="Arial" charset="0"/>
              <a:buChar char="►"/>
              <a:defRPr/>
            </a:pP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棋王．樹王．孩子王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》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979613" y="3141663"/>
            <a:ext cx="1403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CD8C2"/>
            </a:outerShdw>
          </a:effectLst>
        </p:spPr>
        <p:txBody>
          <a:bodyPr wrap="none">
            <a:spAutoFit/>
          </a:bodyPr>
          <a:lstStyle/>
          <a:p>
            <a:pPr>
              <a:buSzPct val="50000"/>
              <a:buFont typeface="新細明體" pitchFamily="18" charset="-120"/>
              <a:buChar char="※"/>
              <a:defRPr/>
            </a:pP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時事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339975" y="3860800"/>
            <a:ext cx="4103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CD8C2"/>
            </a:outerShdw>
          </a:effectLst>
        </p:spPr>
        <p:txBody>
          <a:bodyPr>
            <a:spAutoFit/>
          </a:bodyPr>
          <a:lstStyle/>
          <a:p>
            <a:pPr>
              <a:buSzPct val="50000"/>
              <a:buFont typeface="Arial" charset="0"/>
              <a:buChar char="►"/>
              <a:defRPr/>
            </a:pP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藝術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339975" y="4437063"/>
            <a:ext cx="4103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CD8C2"/>
            </a:outerShdw>
          </a:effectLst>
        </p:spPr>
        <p:txBody>
          <a:bodyPr>
            <a:spAutoFit/>
          </a:bodyPr>
          <a:lstStyle/>
          <a:p>
            <a:pPr>
              <a:buSzPct val="50000"/>
              <a:buFont typeface="Arial" charset="0"/>
              <a:buChar char="►"/>
              <a:defRPr/>
            </a:pP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最低工資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339975" y="5013325"/>
            <a:ext cx="4103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CD8C2"/>
            </a:outerShdw>
          </a:effectLst>
        </p:spPr>
        <p:txBody>
          <a:bodyPr>
            <a:spAutoFit/>
          </a:bodyPr>
          <a:lstStyle/>
          <a:p>
            <a:pPr>
              <a:buSzPct val="50000"/>
              <a:buFont typeface="Arial" charset="0"/>
              <a:buChar char="►"/>
              <a:defRPr/>
            </a:pP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 80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後	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339975" y="5589588"/>
            <a:ext cx="4103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CD8C2"/>
            </a:outerShdw>
          </a:effectLst>
        </p:spPr>
        <p:txBody>
          <a:bodyPr>
            <a:spAutoFit/>
          </a:bodyPr>
          <a:lstStyle/>
          <a:p>
            <a:pPr>
              <a:buSzPct val="50000"/>
              <a:buFont typeface="Arial" charset="0"/>
              <a:buChar char="►"/>
              <a:defRPr/>
            </a:pP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 90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1143000"/>
          </a:xfrm>
          <a:effectLst>
            <a:outerShdw dist="35921" dir="2700000" algn="ctr" rotWithShape="0">
              <a:srgbClr val="DCD8C2">
                <a:alpha val="50000"/>
              </a:srgbClr>
            </a:outerShdw>
          </a:effectLst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zh-TW" altLang="en-US" u="sng">
                <a:latin typeface="標楷體" pitchFamily="65" charset="-120"/>
                <a:ea typeface="標楷體" pitchFamily="65" charset="-120"/>
              </a:rPr>
              <a:t>討論流程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785938" y="1285875"/>
            <a:ext cx="9540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DCD8C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看書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704975" y="2501900"/>
            <a:ext cx="17240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CD8C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以工作紙</a:t>
            </a:r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作討論</a:t>
            </a: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 rot="5400000">
            <a:off x="3275807" y="2012156"/>
            <a:ext cx="647700" cy="360363"/>
          </a:xfrm>
          <a:custGeom>
            <a:avLst/>
            <a:gdLst>
              <a:gd name="G0" fmla="+- 17346 0 0"/>
              <a:gd name="G1" fmla="+- 5256 0 0"/>
              <a:gd name="G2" fmla="+- 21600 0 5256"/>
              <a:gd name="G3" fmla="+- 10800 0 5256"/>
              <a:gd name="G4" fmla="+- 21600 0 17346"/>
              <a:gd name="G5" fmla="*/ G4 G3 10800"/>
              <a:gd name="G6" fmla="+- 21600 0 G5"/>
              <a:gd name="T0" fmla="*/ 17346 w 21600"/>
              <a:gd name="T1" fmla="*/ 0 h 21600"/>
              <a:gd name="T2" fmla="*/ 0 w 21600"/>
              <a:gd name="T3" fmla="*/ 10800 h 21600"/>
              <a:gd name="T4" fmla="*/ 17346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346" y="0"/>
                </a:moveTo>
                <a:lnTo>
                  <a:pt x="17346" y="5256"/>
                </a:lnTo>
                <a:lnTo>
                  <a:pt x="3375" y="5256"/>
                </a:lnTo>
                <a:lnTo>
                  <a:pt x="3375" y="16344"/>
                </a:lnTo>
                <a:lnTo>
                  <a:pt x="17346" y="16344"/>
                </a:lnTo>
                <a:lnTo>
                  <a:pt x="1734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256"/>
                </a:moveTo>
                <a:lnTo>
                  <a:pt x="1350" y="16344"/>
                </a:lnTo>
                <a:lnTo>
                  <a:pt x="2700" y="16344"/>
                </a:lnTo>
                <a:lnTo>
                  <a:pt x="2700" y="5256"/>
                </a:lnTo>
                <a:close/>
              </a:path>
              <a:path w="21600" h="21600">
                <a:moveTo>
                  <a:pt x="0" y="5256"/>
                </a:moveTo>
                <a:lnTo>
                  <a:pt x="0" y="16344"/>
                </a:lnTo>
                <a:lnTo>
                  <a:pt x="675" y="16344"/>
                </a:lnTo>
                <a:lnTo>
                  <a:pt x="675" y="525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CD8C2"/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zh-TW" altLang="zh-TW">
              <a:latin typeface="Arial" charset="0"/>
            </a:endParaRPr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 rot="5400000">
            <a:off x="2194719" y="2012157"/>
            <a:ext cx="647700" cy="360362"/>
          </a:xfrm>
          <a:custGeom>
            <a:avLst/>
            <a:gdLst>
              <a:gd name="G0" fmla="+- 17346 0 0"/>
              <a:gd name="G1" fmla="+- 5256 0 0"/>
              <a:gd name="G2" fmla="+- 21600 0 5256"/>
              <a:gd name="G3" fmla="+- 10800 0 5256"/>
              <a:gd name="G4" fmla="+- 21600 0 17346"/>
              <a:gd name="G5" fmla="*/ G4 G3 10800"/>
              <a:gd name="G6" fmla="+- 21600 0 G5"/>
              <a:gd name="T0" fmla="*/ 17346 w 21600"/>
              <a:gd name="T1" fmla="*/ 0 h 21600"/>
              <a:gd name="T2" fmla="*/ 0 w 21600"/>
              <a:gd name="T3" fmla="*/ 10800 h 21600"/>
              <a:gd name="T4" fmla="*/ 17346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346" y="0"/>
                </a:moveTo>
                <a:lnTo>
                  <a:pt x="17346" y="5256"/>
                </a:lnTo>
                <a:lnTo>
                  <a:pt x="3375" y="5256"/>
                </a:lnTo>
                <a:lnTo>
                  <a:pt x="3375" y="16344"/>
                </a:lnTo>
                <a:lnTo>
                  <a:pt x="17346" y="16344"/>
                </a:lnTo>
                <a:lnTo>
                  <a:pt x="1734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256"/>
                </a:moveTo>
                <a:lnTo>
                  <a:pt x="1350" y="16344"/>
                </a:lnTo>
                <a:lnTo>
                  <a:pt x="2700" y="16344"/>
                </a:lnTo>
                <a:lnTo>
                  <a:pt x="2700" y="5256"/>
                </a:lnTo>
                <a:close/>
              </a:path>
              <a:path w="21600" h="21600">
                <a:moveTo>
                  <a:pt x="0" y="5256"/>
                </a:moveTo>
                <a:lnTo>
                  <a:pt x="0" y="16344"/>
                </a:lnTo>
                <a:lnTo>
                  <a:pt x="675" y="16344"/>
                </a:lnTo>
                <a:lnTo>
                  <a:pt x="675" y="525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CD8C2"/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zh-TW" altLang="zh-TW">
              <a:latin typeface="Arial" charset="0"/>
            </a:endParaRPr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 rot="5400000">
            <a:off x="2770982" y="3236118"/>
            <a:ext cx="647700" cy="360363"/>
          </a:xfrm>
          <a:custGeom>
            <a:avLst/>
            <a:gdLst>
              <a:gd name="G0" fmla="+- 17346 0 0"/>
              <a:gd name="G1" fmla="+- 5256 0 0"/>
              <a:gd name="G2" fmla="+- 21600 0 5256"/>
              <a:gd name="G3" fmla="+- 10800 0 5256"/>
              <a:gd name="G4" fmla="+- 21600 0 17346"/>
              <a:gd name="G5" fmla="*/ G4 G3 10800"/>
              <a:gd name="G6" fmla="+- 21600 0 G5"/>
              <a:gd name="T0" fmla="*/ 17346 w 21600"/>
              <a:gd name="T1" fmla="*/ 0 h 21600"/>
              <a:gd name="T2" fmla="*/ 0 w 21600"/>
              <a:gd name="T3" fmla="*/ 10800 h 21600"/>
              <a:gd name="T4" fmla="*/ 17346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346" y="0"/>
                </a:moveTo>
                <a:lnTo>
                  <a:pt x="17346" y="5256"/>
                </a:lnTo>
                <a:lnTo>
                  <a:pt x="3375" y="5256"/>
                </a:lnTo>
                <a:lnTo>
                  <a:pt x="3375" y="16344"/>
                </a:lnTo>
                <a:lnTo>
                  <a:pt x="17346" y="16344"/>
                </a:lnTo>
                <a:lnTo>
                  <a:pt x="1734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256"/>
                </a:moveTo>
                <a:lnTo>
                  <a:pt x="1350" y="16344"/>
                </a:lnTo>
                <a:lnTo>
                  <a:pt x="2700" y="16344"/>
                </a:lnTo>
                <a:lnTo>
                  <a:pt x="2700" y="5256"/>
                </a:lnTo>
                <a:close/>
              </a:path>
              <a:path w="21600" h="21600">
                <a:moveTo>
                  <a:pt x="0" y="5256"/>
                </a:moveTo>
                <a:lnTo>
                  <a:pt x="0" y="16344"/>
                </a:lnTo>
                <a:lnTo>
                  <a:pt x="675" y="16344"/>
                </a:lnTo>
                <a:lnTo>
                  <a:pt x="675" y="525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CD8C2"/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zh-TW" altLang="zh-TW">
              <a:latin typeface="Arial" charset="0"/>
            </a:endParaRP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2268538" y="3690938"/>
            <a:ext cx="1708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CD8C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找出主題</a:t>
            </a:r>
          </a:p>
        </p:txBody>
      </p:sp>
      <p:sp>
        <p:nvSpPr>
          <p:cNvPr id="25617" name="AutoShape 17"/>
          <p:cNvSpPr>
            <a:spLocks noChangeArrowheads="1"/>
          </p:cNvSpPr>
          <p:nvPr/>
        </p:nvSpPr>
        <p:spPr bwMode="auto">
          <a:xfrm rot="5400000">
            <a:off x="2770982" y="4460081"/>
            <a:ext cx="647700" cy="360363"/>
          </a:xfrm>
          <a:custGeom>
            <a:avLst/>
            <a:gdLst>
              <a:gd name="G0" fmla="+- 17346 0 0"/>
              <a:gd name="G1" fmla="+- 5256 0 0"/>
              <a:gd name="G2" fmla="+- 21600 0 5256"/>
              <a:gd name="G3" fmla="+- 10800 0 5256"/>
              <a:gd name="G4" fmla="+- 21600 0 17346"/>
              <a:gd name="G5" fmla="*/ G4 G3 10800"/>
              <a:gd name="G6" fmla="+- 21600 0 G5"/>
              <a:gd name="T0" fmla="*/ 17346 w 21600"/>
              <a:gd name="T1" fmla="*/ 0 h 21600"/>
              <a:gd name="T2" fmla="*/ 0 w 21600"/>
              <a:gd name="T3" fmla="*/ 10800 h 21600"/>
              <a:gd name="T4" fmla="*/ 17346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346" y="0"/>
                </a:moveTo>
                <a:lnTo>
                  <a:pt x="17346" y="5256"/>
                </a:lnTo>
                <a:lnTo>
                  <a:pt x="3375" y="5256"/>
                </a:lnTo>
                <a:lnTo>
                  <a:pt x="3375" y="16344"/>
                </a:lnTo>
                <a:lnTo>
                  <a:pt x="17346" y="16344"/>
                </a:lnTo>
                <a:lnTo>
                  <a:pt x="1734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256"/>
                </a:moveTo>
                <a:lnTo>
                  <a:pt x="1350" y="16344"/>
                </a:lnTo>
                <a:lnTo>
                  <a:pt x="2700" y="16344"/>
                </a:lnTo>
                <a:lnTo>
                  <a:pt x="2700" y="5256"/>
                </a:lnTo>
                <a:close/>
              </a:path>
              <a:path w="21600" h="21600">
                <a:moveTo>
                  <a:pt x="0" y="5256"/>
                </a:moveTo>
                <a:lnTo>
                  <a:pt x="0" y="16344"/>
                </a:lnTo>
                <a:lnTo>
                  <a:pt x="675" y="16344"/>
                </a:lnTo>
                <a:lnTo>
                  <a:pt x="675" y="5256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CD8C2"/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zh-TW" altLang="zh-TW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2124075" y="4941888"/>
            <a:ext cx="1708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CD8C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發掘問題</a:t>
            </a:r>
          </a:p>
        </p:txBody>
      </p:sp>
      <p:sp>
        <p:nvSpPr>
          <p:cNvPr id="25619" name="AutoShape 19"/>
          <p:cNvSpPr>
            <a:spLocks noChangeArrowheads="1"/>
          </p:cNvSpPr>
          <p:nvPr/>
        </p:nvSpPr>
        <p:spPr bwMode="auto">
          <a:xfrm>
            <a:off x="3779838" y="5035550"/>
            <a:ext cx="647700" cy="360363"/>
          </a:xfrm>
          <a:custGeom>
            <a:avLst/>
            <a:gdLst>
              <a:gd name="G0" fmla="+- 17346 0 0"/>
              <a:gd name="G1" fmla="+- 5256 0 0"/>
              <a:gd name="G2" fmla="+- 21600 0 5256"/>
              <a:gd name="G3" fmla="+- 10800 0 5256"/>
              <a:gd name="G4" fmla="+- 21600 0 17346"/>
              <a:gd name="G5" fmla="*/ G4 G3 10800"/>
              <a:gd name="G6" fmla="+- 21600 0 G5"/>
              <a:gd name="T0" fmla="*/ 17346 w 21600"/>
              <a:gd name="T1" fmla="*/ 0 h 21600"/>
              <a:gd name="T2" fmla="*/ 0 w 21600"/>
              <a:gd name="T3" fmla="*/ 10800 h 21600"/>
              <a:gd name="T4" fmla="*/ 17346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346" y="0"/>
                </a:moveTo>
                <a:lnTo>
                  <a:pt x="17346" y="5256"/>
                </a:lnTo>
                <a:lnTo>
                  <a:pt x="3375" y="5256"/>
                </a:lnTo>
                <a:lnTo>
                  <a:pt x="3375" y="16344"/>
                </a:lnTo>
                <a:lnTo>
                  <a:pt x="17346" y="16344"/>
                </a:lnTo>
                <a:lnTo>
                  <a:pt x="1734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256"/>
                </a:moveTo>
                <a:lnTo>
                  <a:pt x="1350" y="16344"/>
                </a:lnTo>
                <a:lnTo>
                  <a:pt x="2700" y="16344"/>
                </a:lnTo>
                <a:lnTo>
                  <a:pt x="2700" y="5256"/>
                </a:lnTo>
                <a:close/>
              </a:path>
              <a:path w="21600" h="21600">
                <a:moveTo>
                  <a:pt x="0" y="5256"/>
                </a:moveTo>
                <a:lnTo>
                  <a:pt x="0" y="16344"/>
                </a:lnTo>
                <a:lnTo>
                  <a:pt x="675" y="16344"/>
                </a:lnTo>
                <a:lnTo>
                  <a:pt x="675" y="5256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CD8C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TW" altLang="zh-TW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4427538" y="4886325"/>
            <a:ext cx="1708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CD8C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堂上討論</a:t>
            </a: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6156325" y="4895850"/>
            <a:ext cx="1708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CD8C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網上討論</a:t>
            </a:r>
          </a:p>
        </p:txBody>
      </p:sp>
      <p:sp>
        <p:nvSpPr>
          <p:cNvPr id="25628" name="AutoShape 28"/>
          <p:cNvSpPr>
            <a:spLocks noChangeArrowheads="1"/>
          </p:cNvSpPr>
          <p:nvPr/>
        </p:nvSpPr>
        <p:spPr bwMode="auto">
          <a:xfrm rot="10800000">
            <a:off x="4932363" y="5445125"/>
            <a:ext cx="2087562" cy="863600"/>
          </a:xfrm>
          <a:prstGeom prst="curvedDownArrow">
            <a:avLst>
              <a:gd name="adj1" fmla="val 25919"/>
              <a:gd name="adj2" fmla="val 55329"/>
              <a:gd name="adj3" fmla="val 19486"/>
            </a:avLst>
          </a:prstGeom>
          <a:solidFill>
            <a:srgbClr val="00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CD8C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5626" name="AutoShape 26"/>
          <p:cNvSpPr>
            <a:spLocks noChangeArrowheads="1"/>
          </p:cNvSpPr>
          <p:nvPr/>
        </p:nvSpPr>
        <p:spPr bwMode="auto">
          <a:xfrm>
            <a:off x="5003800" y="4100513"/>
            <a:ext cx="2087563" cy="863600"/>
          </a:xfrm>
          <a:prstGeom prst="curvedDownArrow">
            <a:avLst>
              <a:gd name="adj1" fmla="val 25919"/>
              <a:gd name="adj2" fmla="val 55329"/>
              <a:gd name="adj3" fmla="val 19486"/>
            </a:avLst>
          </a:prstGeom>
          <a:solidFill>
            <a:srgbClr val="00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CD8C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5634" name="AutoShape 34"/>
          <p:cNvSpPr>
            <a:spLocks noChangeArrowheads="1"/>
          </p:cNvSpPr>
          <p:nvPr/>
        </p:nvSpPr>
        <p:spPr bwMode="auto">
          <a:xfrm rot="16200000">
            <a:off x="7002463" y="3446463"/>
            <a:ext cx="2808287" cy="1189037"/>
          </a:xfrm>
          <a:prstGeom prst="curvedUpArrow">
            <a:avLst>
              <a:gd name="adj1" fmla="val 21431"/>
              <a:gd name="adj2" fmla="val 42032"/>
              <a:gd name="adj3" fmla="val 17889"/>
            </a:avLst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CD8C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5635" name="AutoShape 35"/>
          <p:cNvSpPr>
            <a:spLocks noChangeArrowheads="1"/>
          </p:cNvSpPr>
          <p:nvPr/>
        </p:nvSpPr>
        <p:spPr bwMode="auto">
          <a:xfrm rot="10800000">
            <a:off x="5292725" y="2636838"/>
            <a:ext cx="2160588" cy="503237"/>
          </a:xfrm>
          <a:custGeom>
            <a:avLst/>
            <a:gdLst>
              <a:gd name="T0" fmla="*/ 2003145 w 21600"/>
              <a:gd name="T1" fmla="*/ 0 h 21600"/>
              <a:gd name="T2" fmla="*/ 0 w 21600"/>
              <a:gd name="T3" fmla="*/ 251619 h 21600"/>
              <a:gd name="T4" fmla="*/ 2003145 w 21600"/>
              <a:gd name="T5" fmla="*/ 503237 h 21600"/>
              <a:gd name="T6" fmla="*/ 2160588 w 21600"/>
              <a:gd name="T7" fmla="*/ 25161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52 h 21600"/>
              <a:gd name="T14" fmla="*/ 20850 w 21600"/>
              <a:gd name="T15" fmla="*/ 1594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026" y="0"/>
                </a:moveTo>
                <a:lnTo>
                  <a:pt x="20026" y="5652"/>
                </a:lnTo>
                <a:lnTo>
                  <a:pt x="3375" y="5652"/>
                </a:lnTo>
                <a:lnTo>
                  <a:pt x="3375" y="15948"/>
                </a:lnTo>
                <a:lnTo>
                  <a:pt x="20026" y="15948"/>
                </a:lnTo>
                <a:lnTo>
                  <a:pt x="2002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52"/>
                </a:moveTo>
                <a:lnTo>
                  <a:pt x="1350" y="15948"/>
                </a:lnTo>
                <a:lnTo>
                  <a:pt x="2700" y="15948"/>
                </a:lnTo>
                <a:lnTo>
                  <a:pt x="2700" y="5652"/>
                </a:lnTo>
                <a:close/>
              </a:path>
              <a:path w="21600" h="21600">
                <a:moveTo>
                  <a:pt x="0" y="5652"/>
                </a:moveTo>
                <a:lnTo>
                  <a:pt x="0" y="15948"/>
                </a:lnTo>
                <a:lnTo>
                  <a:pt x="675" y="15948"/>
                </a:lnTo>
                <a:lnTo>
                  <a:pt x="675" y="5652"/>
                </a:lnTo>
                <a:close/>
              </a:path>
            </a:pathLst>
          </a:cu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2857500" y="1231900"/>
            <a:ext cx="200025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時事討論</a:t>
            </a:r>
            <a:endParaRPr lang="zh-TW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500438" y="2571750"/>
            <a:ext cx="1571625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評估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10" grpId="0"/>
      <p:bldP spid="25610" grpId="1"/>
      <p:bldP spid="25616" grpId="0"/>
      <p:bldP spid="25616" grpId="1"/>
      <p:bldP spid="25618" grpId="0"/>
      <p:bldP spid="25618" grpId="1"/>
      <p:bldP spid="25620" grpId="0"/>
      <p:bldP spid="25620" grpId="1"/>
      <p:bldP spid="25627" grpId="0"/>
      <p:bldP spid="25627" grpId="1"/>
      <p:bldP spid="25628" grpId="0" animBg="1"/>
      <p:bldP spid="25628" grpId="1" animBg="1"/>
      <p:bldP spid="25626" grpId="0" animBg="1"/>
      <p:bldP spid="25626" grpId="1" animBg="1"/>
      <p:bldP spid="25634" grpId="0" animBg="1"/>
      <p:bldP spid="25634" grpId="1" animBg="1"/>
      <p:bldP spid="25635" grpId="0" animBg="1"/>
      <p:bldP spid="25635" grpId="1" animBg="1"/>
      <p:bldP spid="20" grpId="0"/>
      <p:bldP spid="21" grpId="0"/>
      <p:bldP spid="2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hotoImg" descr="中国图片_中国风景图片_亚马逊热带雨林(一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雲朵形 4"/>
          <p:cNvSpPr/>
          <p:nvPr/>
        </p:nvSpPr>
        <p:spPr>
          <a:xfrm>
            <a:off x="134938" y="7938"/>
            <a:ext cx="2357437" cy="1571625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雲朵形 5"/>
          <p:cNvSpPr/>
          <p:nvPr/>
        </p:nvSpPr>
        <p:spPr>
          <a:xfrm>
            <a:off x="4643438" y="-214313"/>
            <a:ext cx="2357437" cy="1571626"/>
          </a:xfrm>
          <a:prstGeom prst="cloud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雲朵形 6"/>
          <p:cNvSpPr/>
          <p:nvPr/>
        </p:nvSpPr>
        <p:spPr>
          <a:xfrm>
            <a:off x="2357438" y="357188"/>
            <a:ext cx="2357437" cy="1571625"/>
          </a:xfrm>
          <a:prstGeom prst="cloud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雲朵形 8"/>
          <p:cNvSpPr/>
          <p:nvPr/>
        </p:nvSpPr>
        <p:spPr>
          <a:xfrm>
            <a:off x="6572250" y="428625"/>
            <a:ext cx="2357438" cy="1571625"/>
          </a:xfrm>
          <a:prstGeom prst="cloud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0" name="圖片 9" descr="u=1687471951,1199265462&amp;fm=0&amp;gp=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5500688"/>
            <a:ext cx="11620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10" descr="u=3154124801,1870307944&amp;fm=0&amp;gp=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63" y="221456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11" descr="2007111850153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14563"/>
            <a:ext cx="184626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2" descr="u=3604611244,1227147900&amp;fm=0&amp;gp=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13" y="385762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圖片 14" descr="u=3154124801,1870307944&amp;fm=0&amp;gp=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278606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圖片 15" descr="u=3604611244,1227147900&amp;fm=0&amp;gp=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1488" y="24288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16" descr="u=1687471951,1199265462&amp;fm=0&amp;gp=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5143500"/>
            <a:ext cx="11620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2" name="Picture 2" descr="幼苗大图 点击还原"/>
          <p:cNvPicPr>
            <a:picLocks noChangeAspect="1" noChangeArrowheads="1"/>
          </p:cNvPicPr>
          <p:nvPr/>
        </p:nvPicPr>
        <p:blipFill>
          <a:blip r:embed="rId7" cstate="print"/>
          <a:srcRect l="40430" t="5652" r="13629"/>
          <a:stretch>
            <a:fillRect/>
          </a:stretch>
        </p:blipFill>
        <p:spPr bwMode="auto">
          <a:xfrm>
            <a:off x="142875" y="3543300"/>
            <a:ext cx="25908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3" name="Picture 3" descr="0130000009399212068521673700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63" y="2214563"/>
            <a:ext cx="40005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群組 34"/>
          <p:cNvGrpSpPr>
            <a:grpSpLocks/>
          </p:cNvGrpSpPr>
          <p:nvPr/>
        </p:nvGrpSpPr>
        <p:grpSpPr bwMode="auto">
          <a:xfrm>
            <a:off x="0" y="1285875"/>
            <a:ext cx="5989638" cy="5572125"/>
            <a:chOff x="2786050" y="714356"/>
            <a:chExt cx="5988875" cy="5572144"/>
          </a:xfrm>
        </p:grpSpPr>
        <p:pic>
          <p:nvPicPr>
            <p:cNvPr id="51217" name="圖片 35" descr="u=1687471951,1199265462&amp;fm=0&amp;gp=0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6050" y="2000240"/>
              <a:ext cx="1162050" cy="110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8" name="圖片 36" descr="u=3604611244,1227147900&amp;fm=0&amp;gp=0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29124" y="714356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9" name="圖片 37" descr="u=3154124801,1870307944&amp;fm=0&amp;gp=0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14942" y="5214950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0" name="圖片 38" descr="u=3604611244,1227147900&amp;fm=0&amp;gp=0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15074" y="1214422"/>
              <a:ext cx="1219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1" name="圖片 39" descr="20071118501531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9454" y="2714620"/>
              <a:ext cx="1845471" cy="3571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弧形 40"/>
            <p:cNvSpPr/>
            <p:nvPr/>
          </p:nvSpPr>
          <p:spPr>
            <a:xfrm>
              <a:off x="4286047" y="1214421"/>
              <a:ext cx="2428566" cy="285751"/>
            </a:xfrm>
            <a:prstGeom prst="arc">
              <a:avLst/>
            </a:prstGeom>
            <a:no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2" name="弧形 41"/>
            <p:cNvSpPr/>
            <p:nvPr/>
          </p:nvSpPr>
          <p:spPr>
            <a:xfrm>
              <a:off x="6428899" y="1643047"/>
              <a:ext cx="1785709" cy="2643196"/>
            </a:xfrm>
            <a:prstGeom prst="arc">
              <a:avLst>
                <a:gd name="adj1" fmla="val 16200000"/>
                <a:gd name="adj2" fmla="val 102971"/>
              </a:avLst>
            </a:prstGeom>
            <a:no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3" name="弧形 42"/>
            <p:cNvSpPr/>
            <p:nvPr/>
          </p:nvSpPr>
          <p:spPr>
            <a:xfrm rot="9788879">
              <a:off x="3273351" y="1882760"/>
              <a:ext cx="1928566" cy="1857381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4" name="手繪多邊形 43"/>
            <p:cNvSpPr/>
            <p:nvPr/>
          </p:nvSpPr>
          <p:spPr>
            <a:xfrm>
              <a:off x="3678111" y="1285858"/>
              <a:ext cx="893649" cy="739778"/>
            </a:xfrm>
            <a:custGeom>
              <a:avLst/>
              <a:gdLst>
                <a:gd name="connsiteX0" fmla="*/ 820882 w 820882"/>
                <a:gd name="connsiteY0" fmla="*/ 0 h 685800"/>
                <a:gd name="connsiteX1" fmla="*/ 0 w 820882"/>
                <a:gd name="connsiteY1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0882" h="685800">
                  <a:moveTo>
                    <a:pt x="820882" y="0"/>
                  </a:moveTo>
                  <a:cubicBezTo>
                    <a:pt x="484043" y="315191"/>
                    <a:pt x="147205" y="630382"/>
                    <a:pt x="0" y="68580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5" name="手繪多邊形 44"/>
            <p:cNvSpPr/>
            <p:nvPr/>
          </p:nvSpPr>
          <p:spPr>
            <a:xfrm>
              <a:off x="4436840" y="4229093"/>
              <a:ext cx="934919" cy="1184279"/>
            </a:xfrm>
            <a:custGeom>
              <a:avLst/>
              <a:gdLst>
                <a:gd name="connsiteX0" fmla="*/ 0 w 935182"/>
                <a:gd name="connsiteY0" fmla="*/ 0 h 1184564"/>
                <a:gd name="connsiteX1" fmla="*/ 935182 w 935182"/>
                <a:gd name="connsiteY1" fmla="*/ 1184564 h 118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5182" h="1184564">
                  <a:moveTo>
                    <a:pt x="0" y="0"/>
                  </a:moveTo>
                  <a:cubicBezTo>
                    <a:pt x="386195" y="497032"/>
                    <a:pt x="772391" y="994064"/>
                    <a:pt x="935182" y="1184564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6" name="手繪多邊形 45"/>
            <p:cNvSpPr/>
            <p:nvPr/>
          </p:nvSpPr>
          <p:spPr>
            <a:xfrm>
              <a:off x="6109852" y="5507035"/>
              <a:ext cx="934919" cy="301626"/>
            </a:xfrm>
            <a:custGeom>
              <a:avLst/>
              <a:gdLst>
                <a:gd name="connsiteX0" fmla="*/ 0 w 935181"/>
                <a:gd name="connsiteY0" fmla="*/ 301336 h 301336"/>
                <a:gd name="connsiteX1" fmla="*/ 935181 w 935181"/>
                <a:gd name="connsiteY1" fmla="*/ 0 h 301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5181" h="301336">
                  <a:moveTo>
                    <a:pt x="0" y="301336"/>
                  </a:moveTo>
                  <a:cubicBezTo>
                    <a:pt x="386195" y="222538"/>
                    <a:pt x="772390" y="143741"/>
                    <a:pt x="935181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pic>
          <p:nvPicPr>
            <p:cNvPr id="51228" name="圖片 46" descr="u=3154124801,1870307944&amp;fm=0&amp;gp=0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00496" y="3214686"/>
              <a:ext cx="952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在這年，我們認識了</a:t>
            </a:r>
            <a:r>
              <a:rPr lang="en-US" altLang="zh-TW" dirty="0" smtClean="0"/>
              <a:t>……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/>
              <a:t>4-stage model</a:t>
            </a:r>
          </a:p>
          <a:p>
            <a:r>
              <a:rPr lang="en-US" altLang="zh-TW" sz="4800" dirty="0" smtClean="0"/>
              <a:t>Stage</a:t>
            </a:r>
            <a:r>
              <a:rPr lang="zh-TW" altLang="en-US" sz="4800" dirty="0" smtClean="0"/>
              <a:t> </a:t>
            </a:r>
            <a:r>
              <a:rPr lang="en-US" altLang="zh-TW" sz="4800" dirty="0" smtClean="0"/>
              <a:t>1</a:t>
            </a:r>
            <a:r>
              <a:rPr lang="en-US" altLang="zh-TW" sz="4800" dirty="0" smtClean="0"/>
              <a:t>︰</a:t>
            </a:r>
            <a:r>
              <a:rPr lang="zh-TW" altLang="en-US" sz="4800" dirty="0" smtClean="0"/>
              <a:t>引起</a:t>
            </a:r>
            <a:r>
              <a:rPr lang="zh-TW" altLang="en-US" sz="4800" dirty="0" smtClean="0"/>
              <a:t>興趣</a:t>
            </a:r>
            <a:endParaRPr lang="en-US" altLang="zh-TW" sz="4800" dirty="0" smtClean="0"/>
          </a:p>
          <a:p>
            <a:r>
              <a:rPr lang="en-US" altLang="zh-TW" sz="4800" dirty="0" smtClean="0"/>
              <a:t>Stage</a:t>
            </a:r>
            <a:r>
              <a:rPr lang="zh-TW" altLang="en-US" sz="4800" dirty="0" smtClean="0"/>
              <a:t> </a:t>
            </a:r>
            <a:r>
              <a:rPr lang="en-US" altLang="zh-TW" sz="4800" dirty="0" smtClean="0"/>
              <a:t>2︰</a:t>
            </a:r>
            <a:r>
              <a:rPr lang="zh-TW" altLang="en-US" sz="4800" dirty="0" smtClean="0"/>
              <a:t>開展網上討論</a:t>
            </a:r>
            <a:endParaRPr lang="en-US" altLang="zh-TW" sz="4800" dirty="0" smtClean="0"/>
          </a:p>
          <a:p>
            <a:r>
              <a:rPr lang="en-US" altLang="zh-TW" sz="4800" dirty="0" smtClean="0"/>
              <a:t>Stage</a:t>
            </a:r>
            <a:r>
              <a:rPr lang="zh-TW" altLang="en-US" sz="4800" dirty="0" smtClean="0"/>
              <a:t> </a:t>
            </a:r>
            <a:r>
              <a:rPr lang="en-US" altLang="zh-TW" sz="4800" dirty="0" smtClean="0"/>
              <a:t>3︰</a:t>
            </a:r>
            <a:r>
              <a:rPr lang="zh-TW" altLang="en-US" sz="4800" dirty="0" smtClean="0"/>
              <a:t>深化討論</a:t>
            </a:r>
            <a:endParaRPr lang="en-US" altLang="zh-TW" sz="4800" dirty="0" smtClean="0"/>
          </a:p>
          <a:p>
            <a:r>
              <a:rPr lang="en-US" altLang="zh-TW" sz="4800" dirty="0" smtClean="0"/>
              <a:t>Stage</a:t>
            </a:r>
            <a:r>
              <a:rPr lang="zh-TW" altLang="en-US" sz="4800" dirty="0" smtClean="0"/>
              <a:t> </a:t>
            </a:r>
            <a:r>
              <a:rPr lang="en-US" altLang="zh-TW" sz="4800" dirty="0" smtClean="0"/>
              <a:t>4︰</a:t>
            </a:r>
            <a:r>
              <a:rPr lang="zh-TW" altLang="en-US" sz="4800" dirty="0" smtClean="0"/>
              <a:t>評估</a:t>
            </a:r>
            <a:endParaRPr lang="zh-TW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555776" y="2420888"/>
            <a:ext cx="4824536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謝謝</a:t>
            </a:r>
            <a:r>
              <a:rPr lang="en-US" altLang="zh-TW" dirty="0" smtClean="0"/>
              <a:t>﹗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252520" cy="792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404813"/>
            <a:ext cx="7805737" cy="647700"/>
          </a:xfrm>
        </p:spPr>
        <p:txBody>
          <a:bodyPr>
            <a:normAutofit fontScale="90000"/>
          </a:bodyPr>
          <a:lstStyle/>
          <a:p>
            <a:r>
              <a:rPr lang="zh-TW" altLang="en-US" sz="4000">
                <a:ea typeface="新細明體" charset="-120"/>
              </a:rPr>
              <a:t>理想的片段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71513" y="1412875"/>
            <a:ext cx="7805737" cy="4811713"/>
          </a:xfrm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pic>
        <p:nvPicPr>
          <p:cNvPr id="17415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484313"/>
            <a:ext cx="67691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新細明體" charset="-120"/>
              </a:rPr>
              <a:t>第一次課堂上討論的問題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b="1" dirty="0">
                <a:ea typeface="新細明體" charset="-120"/>
              </a:rPr>
              <a:t>理想等於幻想嗎？</a:t>
            </a:r>
          </a:p>
          <a:p>
            <a:pPr>
              <a:lnSpc>
                <a:spcPct val="90000"/>
              </a:lnSpc>
            </a:pPr>
            <a:r>
              <a:rPr lang="zh-TW" altLang="en-US" b="1" dirty="0">
                <a:ea typeface="新細明體" charset="-120"/>
              </a:rPr>
              <a:t>理想是什麼？</a:t>
            </a:r>
          </a:p>
          <a:p>
            <a:pPr>
              <a:lnSpc>
                <a:spcPct val="90000"/>
              </a:lnSpc>
            </a:pPr>
            <a:r>
              <a:rPr lang="zh-TW" altLang="en-US" b="1" dirty="0">
                <a:ea typeface="新細明體" charset="-120"/>
              </a:rPr>
              <a:t>理想是否一定達成？</a:t>
            </a:r>
            <a:endParaRPr lang="en-US" altLang="zh-TW" b="1" dirty="0">
              <a:ea typeface="新細明體" charset="-120"/>
            </a:endParaRPr>
          </a:p>
          <a:p>
            <a:pPr>
              <a:lnSpc>
                <a:spcPct val="90000"/>
              </a:lnSpc>
            </a:pPr>
            <a:r>
              <a:rPr lang="zh-TW" altLang="en-US" b="1" dirty="0">
                <a:ea typeface="新細明體" charset="-120"/>
              </a:rPr>
              <a:t>實現理想是否一定需要天時地利人和？</a:t>
            </a:r>
            <a:endParaRPr lang="en-US" altLang="zh-TW" b="1" dirty="0">
              <a:ea typeface="新細明體" charset="-120"/>
            </a:endParaRPr>
          </a:p>
          <a:p>
            <a:pPr>
              <a:lnSpc>
                <a:spcPct val="90000"/>
              </a:lnSpc>
            </a:pPr>
            <a:r>
              <a:rPr lang="zh-TW" altLang="en-US" b="1" dirty="0">
                <a:ea typeface="新細明體" charset="-120"/>
              </a:rPr>
              <a:t>理想是否必要？</a:t>
            </a:r>
          </a:p>
          <a:p>
            <a:pPr>
              <a:lnSpc>
                <a:spcPct val="90000"/>
              </a:lnSpc>
            </a:pPr>
            <a:r>
              <a:rPr lang="zh-TW" altLang="en-US" b="1" dirty="0">
                <a:ea typeface="新細明體" charset="-120"/>
              </a:rPr>
              <a:t>你認為只要堅持到底，理想便會實現嗎？</a:t>
            </a:r>
          </a:p>
          <a:p>
            <a:pPr>
              <a:lnSpc>
                <a:spcPct val="90000"/>
              </a:lnSpc>
            </a:pPr>
            <a:r>
              <a:rPr lang="zh-TW" altLang="en-US" b="1" dirty="0">
                <a:ea typeface="新細明體" charset="-120"/>
              </a:rPr>
              <a:t>理想是否一定要堅持？</a:t>
            </a:r>
          </a:p>
          <a:p>
            <a:pPr>
              <a:lnSpc>
                <a:spcPct val="90000"/>
              </a:lnSpc>
            </a:pPr>
            <a:r>
              <a:rPr lang="zh-TW" altLang="en-US" b="1" dirty="0">
                <a:ea typeface="新細明體" charset="-120"/>
              </a:rPr>
              <a:t>只是靠其他因素，就可以達成理想嗎？</a:t>
            </a:r>
          </a:p>
          <a:p>
            <a:pPr>
              <a:lnSpc>
                <a:spcPct val="90000"/>
              </a:lnSpc>
            </a:pPr>
            <a:r>
              <a:rPr lang="zh-TW" altLang="en-US" b="1" dirty="0">
                <a:ea typeface="新細明體" charset="-120"/>
              </a:rPr>
              <a:t>人為什麼要有理想？</a:t>
            </a:r>
            <a:endParaRPr lang="en-US" altLang="zh-TW" b="1" dirty="0">
              <a:ea typeface="新細明體" charset="-120"/>
            </a:endParaRPr>
          </a:p>
        </p:txBody>
      </p:sp>
      <p:pic>
        <p:nvPicPr>
          <p:cNvPr id="2050" name="Picture 2" descr="C:\Users\User\AppData\Local\Microsoft\Windows\Temporary Internet Files\Content.IE5\KNMOY8TX\MC900241159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517232"/>
            <a:ext cx="907085" cy="90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608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zh-TW" altLang="en-US" smtClean="0"/>
          </a:p>
        </p:txBody>
      </p:sp>
      <p:pic>
        <p:nvPicPr>
          <p:cNvPr id="46084" name="圖片 3" descr="掃描0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0"/>
            <a:ext cx="7466012" cy="81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608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zh-TW" altLang="en-US" smtClean="0"/>
          </a:p>
        </p:txBody>
      </p:sp>
      <p:pic>
        <p:nvPicPr>
          <p:cNvPr id="46084" name="圖片 3" descr="掃描000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0"/>
            <a:ext cx="7466012" cy="81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672" y="-374931"/>
            <a:ext cx="9239672" cy="723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Stage</a:t>
            </a:r>
            <a:r>
              <a:rPr lang="zh-TW" altLang="en-US" dirty="0"/>
              <a:t> </a:t>
            </a:r>
            <a:r>
              <a:rPr lang="en-US" altLang="zh-TW" dirty="0" smtClean="0"/>
              <a:t>1︰</a:t>
            </a:r>
            <a:r>
              <a:rPr lang="zh-TW" altLang="en-US" dirty="0" smtClean="0"/>
              <a:t>引入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/>
              <a:t>Q︰</a:t>
            </a:r>
            <a:r>
              <a:rPr lang="zh-TW" altLang="en-US" dirty="0" smtClean="0"/>
              <a:t>為甚麼我們要做這個討論？我們希望學生學到甚麼？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en-US" altLang="zh-TW" dirty="0" smtClean="0"/>
              <a:t>A︰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每個老師都不同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知識？技巧？其他？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中二級</a:t>
            </a:r>
            <a:r>
              <a:rPr lang="en-US" altLang="zh-TW" dirty="0" smtClean="0"/>
              <a:t>︰</a:t>
            </a:r>
            <a:r>
              <a:rPr lang="zh-TW" altLang="en-US" dirty="0" smtClean="0"/>
              <a:t>教師發展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中三級</a:t>
            </a:r>
            <a:r>
              <a:rPr lang="en-US" altLang="zh-TW" dirty="0" smtClean="0"/>
              <a:t>︰</a:t>
            </a:r>
            <a:r>
              <a:rPr lang="zh-TW" altLang="en-US" dirty="0" smtClean="0"/>
              <a:t>深化去年所學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Stage</a:t>
            </a:r>
            <a:r>
              <a:rPr lang="zh-TW" altLang="en-US" dirty="0" smtClean="0"/>
              <a:t> </a:t>
            </a:r>
            <a:r>
              <a:rPr lang="en-US" altLang="zh-TW" dirty="0" smtClean="0"/>
              <a:t>1︰</a:t>
            </a:r>
            <a:r>
              <a:rPr lang="zh-TW" altLang="en-US" dirty="0" smtClean="0"/>
              <a:t>引入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Q︰</a:t>
            </a:r>
            <a:r>
              <a:rPr lang="zh-TW" altLang="en-US" dirty="0" smtClean="0"/>
              <a:t>討論甚麼？</a:t>
            </a:r>
            <a:endParaRPr lang="en-US" altLang="zh-TW" dirty="0" smtClean="0"/>
          </a:p>
          <a:p>
            <a:r>
              <a:rPr lang="en-US" altLang="zh-TW" dirty="0" smtClean="0"/>
              <a:t>A︰</a:t>
            </a:r>
          </a:p>
          <a:p>
            <a:r>
              <a:rPr lang="zh-TW" altLang="en-US" dirty="0" smtClean="0"/>
              <a:t>課程</a:t>
            </a:r>
            <a:endParaRPr lang="en-US" altLang="zh-TW" dirty="0" smtClean="0"/>
          </a:p>
          <a:p>
            <a:r>
              <a:rPr lang="zh-TW" altLang="en-US" dirty="0" smtClean="0">
                <a:hlinkClick r:id="rId2" action="ppaction://hlinksldjump"/>
              </a:rPr>
              <a:t>學生有興趣的</a:t>
            </a:r>
            <a:endParaRPr lang="en-US" altLang="zh-TW" dirty="0" smtClean="0"/>
          </a:p>
          <a:p>
            <a:r>
              <a:rPr lang="en-US" altLang="zh-TW" dirty="0" smtClean="0"/>
              <a:t>Q︰</a:t>
            </a:r>
            <a:r>
              <a:rPr lang="zh-TW" altLang="en-US" dirty="0" smtClean="0"/>
              <a:t>收集了問題，怎辦？</a:t>
            </a:r>
            <a:endParaRPr lang="en-US" altLang="zh-TW" dirty="0" smtClean="0"/>
          </a:p>
          <a:p>
            <a:r>
              <a:rPr lang="zh-TW" altLang="en-US" dirty="0" smtClean="0">
                <a:hlinkClick r:id="rId3" action="ppaction://hlinksldjump"/>
              </a:rPr>
              <a:t>讓學生選擇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Stage</a:t>
            </a:r>
            <a:r>
              <a:rPr lang="zh-TW" altLang="en-US" dirty="0" smtClean="0"/>
              <a:t> </a:t>
            </a:r>
            <a:r>
              <a:rPr lang="en-US" altLang="zh-TW" dirty="0" smtClean="0"/>
              <a:t>1︰</a:t>
            </a:r>
            <a:r>
              <a:rPr lang="zh-TW" altLang="en-US" dirty="0" smtClean="0"/>
              <a:t>引入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得到問題</a:t>
            </a:r>
            <a:endParaRPr lang="en-US" altLang="zh-TW" dirty="0" smtClean="0"/>
          </a:p>
          <a:p>
            <a:r>
              <a:rPr lang="zh-TW" altLang="en-US" dirty="0" smtClean="0"/>
              <a:t>上網</a:t>
            </a:r>
            <a:r>
              <a:rPr lang="en-US" altLang="zh-TW" dirty="0" smtClean="0"/>
              <a:t>︰PASSWARD</a:t>
            </a:r>
            <a:r>
              <a:rPr lang="zh-TW" altLang="en-US" dirty="0" smtClean="0"/>
              <a:t>、</a:t>
            </a:r>
            <a:r>
              <a:rPr lang="en-US" altLang="zh-TW" dirty="0" smtClean="0"/>
              <a:t>LOGIN</a:t>
            </a:r>
            <a:r>
              <a:rPr lang="zh-TW" altLang="en-US" dirty="0" smtClean="0"/>
              <a:t>、網址</a:t>
            </a:r>
            <a:endParaRPr lang="en-US" altLang="zh-TW" dirty="0" smtClean="0"/>
          </a:p>
          <a:p>
            <a:r>
              <a:rPr lang="zh-TW" altLang="en-US" dirty="0" smtClean="0"/>
              <a:t>用「鷹架」</a:t>
            </a:r>
            <a:endParaRPr lang="en-US" altLang="zh-TW" dirty="0" smtClean="0"/>
          </a:p>
          <a:p>
            <a:r>
              <a:rPr lang="en-US" altLang="zh-TW" dirty="0" smtClean="0"/>
              <a:t>Q︰</a:t>
            </a:r>
            <a:r>
              <a:rPr lang="zh-TW" altLang="en-US" dirty="0" smtClean="0"/>
              <a:t>有甚麼規矩嗎？</a:t>
            </a:r>
            <a:endParaRPr lang="en-US" altLang="zh-TW" dirty="0" smtClean="0"/>
          </a:p>
          <a:p>
            <a:r>
              <a:rPr lang="en-US" altLang="zh-TW" dirty="0" smtClean="0"/>
              <a:t>A︰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 回應次數、字數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 使用語言</a:t>
            </a:r>
            <a:r>
              <a:rPr lang="en-US" altLang="zh-TW" dirty="0" smtClean="0"/>
              <a:t>︰</a:t>
            </a:r>
            <a:r>
              <a:rPr lang="zh-TW" altLang="en-US" dirty="0" smtClean="0"/>
              <a:t>不要人身攻擊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結果</a:t>
            </a:r>
            <a:r>
              <a:rPr lang="en-US" altLang="zh-TW" dirty="0" smtClean="0"/>
              <a:t>……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1196752"/>
            <a:ext cx="12192000" cy="954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STAGE</a:t>
            </a:r>
            <a:r>
              <a:rPr lang="zh-TW" altLang="en-US" dirty="0" smtClean="0"/>
              <a:t> </a:t>
            </a:r>
            <a:r>
              <a:rPr lang="en-US" altLang="zh-TW" dirty="0" smtClean="0"/>
              <a:t>2︰</a:t>
            </a:r>
            <a:r>
              <a:rPr lang="zh-TW" altLang="en-US" dirty="0" smtClean="0"/>
              <a:t>開展討論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Q︰</a:t>
            </a:r>
            <a:r>
              <a:rPr lang="zh-TW" altLang="en-US" dirty="0" smtClean="0"/>
              <a:t>「大黑板」，怎麼辦？</a:t>
            </a:r>
            <a:endParaRPr lang="en-US" altLang="zh-TW" dirty="0" smtClean="0"/>
          </a:p>
          <a:p>
            <a:r>
              <a:rPr lang="en-US" altLang="zh-TW" dirty="0" smtClean="0"/>
              <a:t>A︰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 </a:t>
            </a:r>
            <a:r>
              <a:rPr lang="en-US" altLang="zh-TW" dirty="0" smtClean="0">
                <a:hlinkClick r:id="rId2" action="ppaction://hlinkfile"/>
              </a:rPr>
              <a:t>ATK</a:t>
            </a:r>
            <a:r>
              <a:rPr lang="zh-TW" altLang="en-US" dirty="0" smtClean="0">
                <a:hlinkClick r:id="rId2" action="ppaction://hlinkfile"/>
              </a:rPr>
              <a:t> </a:t>
            </a:r>
            <a:r>
              <a:rPr lang="en-US" altLang="zh-TW" dirty="0" smtClean="0">
                <a:hlinkClick r:id="rId2" action="ppaction://hlinkfile"/>
              </a:rPr>
              <a:t>REPORT</a:t>
            </a:r>
            <a:r>
              <a:rPr lang="zh-TW" altLang="en-US" dirty="0" smtClean="0">
                <a:hlinkClick r:id="rId2" action="ppaction://hlinkfile"/>
              </a:rPr>
              <a:t> </a:t>
            </a:r>
            <a:r>
              <a:rPr lang="en-US" altLang="zh-TW" dirty="0" smtClean="0">
                <a:hlinkClick r:id="rId2" action="ppaction://hlinkfile"/>
              </a:rPr>
              <a:t>/</a:t>
            </a:r>
            <a:r>
              <a:rPr lang="zh-TW" altLang="en-US" dirty="0" smtClean="0">
                <a:hlinkClick r:id="rId2" action="ppaction://hlinkfile"/>
              </a:rPr>
              <a:t> </a:t>
            </a:r>
            <a:r>
              <a:rPr lang="en-US" altLang="zh-TW" dirty="0" smtClean="0">
                <a:hlinkClick r:id="rId2" action="ppaction://hlinkfile"/>
              </a:rPr>
              <a:t>APPLET</a:t>
            </a:r>
            <a:r>
              <a:rPr lang="zh-TW" altLang="en-US" dirty="0" smtClean="0">
                <a:hlinkClick r:id="rId2" action="ppaction://hlinkfile"/>
              </a:rPr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質性評估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>
                <a:hlinkClick r:id="rId3" action="ppaction://hlinkfile"/>
              </a:rPr>
              <a:t>課堂討論</a:t>
            </a:r>
            <a:r>
              <a:rPr lang="en-US" altLang="zh-TW" dirty="0" smtClean="0">
                <a:hlinkClick r:id="rId3" action="ppaction://hlinkfile"/>
              </a:rPr>
              <a:t>︰KF</a:t>
            </a:r>
            <a:r>
              <a:rPr lang="zh-TW" altLang="en-US" dirty="0" smtClean="0">
                <a:hlinkClick r:id="rId3" action="ppaction://hlinkfile"/>
              </a:rPr>
              <a:t> </a:t>
            </a:r>
            <a:r>
              <a:rPr lang="en-US" altLang="zh-TW" dirty="0" smtClean="0">
                <a:hlinkClick r:id="rId3" action="ppaction://hlinkfile"/>
              </a:rPr>
              <a:t>TALK</a:t>
            </a:r>
            <a:endParaRPr lang="en-US" altLang="zh-TW" dirty="0" smtClean="0"/>
          </a:p>
          <a:p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STAGE</a:t>
            </a:r>
            <a:r>
              <a:rPr lang="zh-TW" altLang="en-US" dirty="0" smtClean="0"/>
              <a:t> </a:t>
            </a:r>
            <a:r>
              <a:rPr lang="en-US" altLang="zh-TW" dirty="0" smtClean="0"/>
              <a:t>2︰</a:t>
            </a:r>
            <a:r>
              <a:rPr lang="zh-TW" altLang="en-US" dirty="0" smtClean="0"/>
              <a:t>開展討論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Q︰</a:t>
            </a:r>
            <a:r>
              <a:rPr lang="zh-TW" altLang="en-US" dirty="0" smtClean="0"/>
              <a:t>「鷹架」的使用有層次嗎？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979488" y="1982862"/>
            <a:ext cx="2122487" cy="654050"/>
          </a:xfrm>
          <a:prstGeom prst="roundRect">
            <a:avLst>
              <a:gd name="adj" fmla="val 218"/>
            </a:avLst>
          </a:prstGeom>
          <a:solidFill>
            <a:srgbClr val="FF3366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lIns="81639" tIns="40820" rIns="81639" bIns="40820" anchor="ctr" anchorCtr="1"/>
          <a:lstStyle/>
          <a:p>
            <a:pP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US" sz="3600" b="1">
                <a:solidFill>
                  <a:srgbClr val="333333"/>
                </a:solidFill>
              </a:rPr>
              <a:t>我的觀點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5060950" y="2962349"/>
            <a:ext cx="2122488" cy="654050"/>
          </a:xfrm>
          <a:prstGeom prst="roundRect">
            <a:avLst>
              <a:gd name="adj" fmla="val 218"/>
            </a:avLst>
          </a:prstGeom>
          <a:solidFill>
            <a:srgbClr val="FF3366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lIns="81639" tIns="40820" rIns="81639" bIns="40820" anchor="ctr" anchorCtr="1"/>
          <a:lstStyle/>
          <a:p>
            <a:pP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US" sz="3600" b="1">
                <a:solidFill>
                  <a:srgbClr val="333333"/>
                </a:solidFill>
              </a:rPr>
              <a:t>我的澄清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899025" y="2144787"/>
            <a:ext cx="2122488" cy="654050"/>
          </a:xfrm>
          <a:prstGeom prst="roundRect">
            <a:avLst>
              <a:gd name="adj" fmla="val 218"/>
            </a:avLst>
          </a:prstGeom>
          <a:solidFill>
            <a:srgbClr val="FF3366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lIns="81639" tIns="40820" rIns="81639" bIns="40820" anchor="ctr" anchorCtr="1"/>
          <a:lstStyle/>
          <a:p>
            <a:pP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US" sz="3600" b="1">
                <a:solidFill>
                  <a:srgbClr val="333333"/>
                </a:solidFill>
              </a:rPr>
              <a:t>我的問題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788024" y="5871294"/>
            <a:ext cx="2938462" cy="654050"/>
          </a:xfrm>
          <a:prstGeom prst="roundRect">
            <a:avLst>
              <a:gd name="adj" fmla="val 218"/>
            </a:avLst>
          </a:prstGeom>
          <a:solidFill>
            <a:srgbClr val="FF3366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lIns="81639" tIns="40820" rIns="81639" bIns="40820" anchor="ctr" anchorCtr="1"/>
          <a:lstStyle/>
          <a:p>
            <a:pP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US" sz="3600" b="1" dirty="0" err="1">
                <a:solidFill>
                  <a:srgbClr val="333333"/>
                </a:solidFill>
              </a:rPr>
              <a:t>我的新看法</a:t>
            </a:r>
            <a:endParaRPr lang="en-US" sz="3600" b="1" dirty="0">
              <a:solidFill>
                <a:srgbClr val="333333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979488" y="5575374"/>
            <a:ext cx="2122487" cy="654050"/>
          </a:xfrm>
          <a:prstGeom prst="roundRect">
            <a:avLst>
              <a:gd name="adj" fmla="val 218"/>
            </a:avLst>
          </a:prstGeom>
          <a:solidFill>
            <a:srgbClr val="FF3366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lIns="81639" tIns="40820" rIns="81639" bIns="40820" anchor="ctr" anchorCtr="1"/>
          <a:lstStyle/>
          <a:p>
            <a:pP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US" sz="3600" b="1">
                <a:solidFill>
                  <a:srgbClr val="333333"/>
                </a:solidFill>
              </a:rPr>
              <a:t>我的解釋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979488" y="4594299"/>
            <a:ext cx="2122487" cy="654050"/>
          </a:xfrm>
          <a:prstGeom prst="roundRect">
            <a:avLst>
              <a:gd name="adj" fmla="val 218"/>
            </a:avLst>
          </a:prstGeom>
          <a:solidFill>
            <a:srgbClr val="FF3366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lIns="81639" tIns="40820" rIns="81639" bIns="40820" anchor="ctr" anchorCtr="1"/>
          <a:lstStyle/>
          <a:p>
            <a:pP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US" sz="3600" b="1">
                <a:solidFill>
                  <a:srgbClr val="333333"/>
                </a:solidFill>
              </a:rPr>
              <a:t>參考資料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979488" y="3778324"/>
            <a:ext cx="2122487" cy="654050"/>
          </a:xfrm>
          <a:prstGeom prst="roundRect">
            <a:avLst>
              <a:gd name="adj" fmla="val 218"/>
            </a:avLst>
          </a:prstGeom>
          <a:solidFill>
            <a:srgbClr val="FF3366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lIns="81639" tIns="40820" rIns="81639" bIns="40820" anchor="ctr" anchorCtr="1"/>
          <a:lstStyle/>
          <a:p>
            <a:pP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US" sz="3600" b="1">
                <a:solidFill>
                  <a:srgbClr val="333333"/>
                </a:solidFill>
              </a:rPr>
              <a:t>我的例子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979488" y="2798837"/>
            <a:ext cx="2122487" cy="654050"/>
          </a:xfrm>
          <a:prstGeom prst="roundRect">
            <a:avLst>
              <a:gd name="adj" fmla="val 218"/>
            </a:avLst>
          </a:prstGeom>
          <a:solidFill>
            <a:srgbClr val="FF3366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lIns="81639" tIns="40820" rIns="81639" bIns="40820" anchor="ctr" anchorCtr="1"/>
          <a:lstStyle/>
          <a:p>
            <a:pP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US" sz="3600" b="1">
                <a:solidFill>
                  <a:srgbClr val="333333"/>
                </a:solidFill>
              </a:rPr>
              <a:t>我的理據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4899025" y="3941837"/>
            <a:ext cx="2122488" cy="652462"/>
          </a:xfrm>
          <a:prstGeom prst="roundRect">
            <a:avLst>
              <a:gd name="adj" fmla="val 218"/>
            </a:avLst>
          </a:prstGeom>
          <a:solidFill>
            <a:srgbClr val="FF3366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lIns="81639" tIns="40820" rIns="81639" bIns="40820" anchor="ctr" anchorCtr="1"/>
          <a:lstStyle/>
          <a:p>
            <a:pP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US" sz="3600" b="1">
                <a:solidFill>
                  <a:srgbClr val="333333"/>
                </a:solidFill>
              </a:rPr>
              <a:t>我不明白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4284663" y="4921324"/>
            <a:ext cx="3600450" cy="817563"/>
          </a:xfrm>
          <a:prstGeom prst="roundRect">
            <a:avLst>
              <a:gd name="adj" fmla="val 176"/>
            </a:avLst>
          </a:prstGeom>
          <a:solidFill>
            <a:srgbClr val="FF3366"/>
          </a:solidFill>
          <a:ln w="36000">
            <a:solidFill>
              <a:srgbClr val="000000"/>
            </a:solidFill>
            <a:round/>
            <a:headEnd/>
            <a:tailEnd/>
          </a:ln>
        </p:spPr>
        <p:txBody>
          <a:bodyPr lIns="81639" tIns="40820" rIns="81639" bIns="40820" anchor="ctr" anchorCtr="1"/>
          <a:lstStyle/>
          <a:p>
            <a:pP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US" sz="3600" b="1">
                <a:solidFill>
                  <a:srgbClr val="333333"/>
                </a:solidFill>
              </a:rPr>
              <a:t>集合我們的意見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 additive="repl"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-387424"/>
            <a:ext cx="12192000" cy="954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65</TotalTime>
  <Words>431</Words>
  <Application>Microsoft Office PowerPoint</Application>
  <PresentationFormat>如螢幕大小 (4:3)</PresentationFormat>
  <Paragraphs>95</Paragraphs>
  <Slides>26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夏至</vt:lpstr>
      <vt:lpstr>網上討論總結分享︰ 挑戰與突破</vt:lpstr>
      <vt:lpstr>在這年，我們認識了……</vt:lpstr>
      <vt:lpstr>Stage 1︰引入</vt:lpstr>
      <vt:lpstr>Stage 1︰引入</vt:lpstr>
      <vt:lpstr>Stage 1︰引入</vt:lpstr>
      <vt:lpstr>結果……</vt:lpstr>
      <vt:lpstr>STAGE 2︰開展討論</vt:lpstr>
      <vt:lpstr>STAGE 2︰開展討論</vt:lpstr>
      <vt:lpstr>投影片 9</vt:lpstr>
      <vt:lpstr>投影片 10</vt:lpstr>
      <vt:lpstr>STAGE 3︰開展討論</vt:lpstr>
      <vt:lpstr>投影片 12</vt:lpstr>
      <vt:lpstr>投影片 13</vt:lpstr>
      <vt:lpstr>STAGE 3︰深化討論</vt:lpstr>
      <vt:lpstr>STAGE 3︰深化討論</vt:lpstr>
      <vt:lpstr>STAGE 4︰評估</vt:lpstr>
      <vt:lpstr>討論內容</vt:lpstr>
      <vt:lpstr>討論流程</vt:lpstr>
      <vt:lpstr>投影片 19</vt:lpstr>
      <vt:lpstr>謝謝﹗</vt:lpstr>
      <vt:lpstr>投影片 21</vt:lpstr>
      <vt:lpstr>理想的片段</vt:lpstr>
      <vt:lpstr>第一次課堂上討論的問題</vt:lpstr>
      <vt:lpstr>投影片 24</vt:lpstr>
      <vt:lpstr>投影片 25</vt:lpstr>
      <vt:lpstr>投影片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網上討論總結分享︰ 挑戰與突破</dc:title>
  <dc:creator>User</dc:creator>
  <cp:lastModifiedBy>User</cp:lastModifiedBy>
  <cp:revision>20</cp:revision>
  <dcterms:created xsi:type="dcterms:W3CDTF">2011-06-03T22:56:41Z</dcterms:created>
  <dcterms:modified xsi:type="dcterms:W3CDTF">2011-06-04T00:04:35Z</dcterms:modified>
</cp:coreProperties>
</file>