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7" r:id="rId3"/>
    <p:sldId id="26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of. Nancy Law" initials="Nancy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35" autoAdjust="0"/>
    <p:restoredTop sz="73866" autoAdjust="0"/>
  </p:normalViewPr>
  <p:slideViewPr>
    <p:cSldViewPr>
      <p:cViewPr varScale="1">
        <p:scale>
          <a:sx n="74" d="100"/>
          <a:sy n="74" d="100"/>
        </p:scale>
        <p:origin x="12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-109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</a:defRPr>
            </a:lvl1pPr>
          </a:lstStyle>
          <a:p>
            <a:pPr>
              <a:defRPr/>
            </a:pPr>
            <a:fld id="{BE355941-E6AF-4122-928E-B37A778755B7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-109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9" charset="0"/>
              </a:defRPr>
            </a:lvl1pPr>
          </a:lstStyle>
          <a:p>
            <a:pPr>
              <a:defRPr/>
            </a:pPr>
            <a:fld id="{550DB294-08E3-4DE9-9A1A-6DDDE2368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62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She was attracted to the use of a discussion forum, which she considered to be an additional channel for students to learn some important scientific concepts in a more interesting way when she attended a teacher workshop on KB in 2004.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0DB294-08E3-4DE9-9A1A-6DDDE236829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32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Do not know much about knowledge building, only attended some seminars about KB.</a:t>
            </a:r>
          </a:p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Believe that students could automatically discuss the questions, learn and understand more about the concepts when Discussion questions and KF platform are provided.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She used theme park rides in Disneyland and Ocean Park as an anchor for the unit to make the targeted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ＭＳ Ｐゴシック" pitchFamily="-109" charset="-128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scientific concepts more interesting and accessible, as she explained in the interview: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“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I spent a lot more time [than normal] to prepare [for this unit], and found a lot of resources on the web. I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also gave students a model roller coaster to investigate this topic. I didn’t really do this before, …… The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students found these to be interesting, ..…. There was not much discussion in the classroom.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”</a:t>
            </a:r>
            <a:endParaRPr lang="en-US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F24E627-98B6-41A3-B13F-1F2115B4ABBC}" type="slidenum">
              <a:rPr lang="en-US">
                <a:latin typeface="Calibri" pitchFamily="34" charset="0"/>
              </a:rPr>
              <a:pPr eaLnBrk="1" hangingPunct="1"/>
              <a:t>2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626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Do not know much about knowledge building, only attended some seminars about KB.</a:t>
            </a:r>
          </a:p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Believe that students could automatically discuss the questions, learn and understand more about the concepts when Discussion questions and KF platform are provided.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She used theme park rides in Disneyland and Ocean Park as an anchor for the unit to make the targeted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scientific concepts more interesting and accessible, as she explained in the interview: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“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I spent a lot more time [than normal] to prepare [for this unit], and found a lot of resources on the web. I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also gave students a model roller coaster to investigate this topic. I didn’t really do this before, …… The</a:t>
            </a:r>
          </a:p>
          <a:p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students found these to be interesting, ..…. There was not much discussion in the classroom.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ＭＳ Ｐゴシック" pitchFamily="-109" charset="-128"/>
                <a:cs typeface="+mn-cs"/>
              </a:rPr>
              <a:t>”</a:t>
            </a:r>
            <a:endParaRPr lang="en-US" dirty="0" smtClean="0"/>
          </a:p>
          <a:p>
            <a:pPr marL="171450" indent="-171450" eaLnBrk="1" hangingPunct="1">
              <a:spcBef>
                <a:spcPct val="0"/>
              </a:spcBef>
              <a:buFont typeface="Arial" pitchFamily="34" charset="0"/>
              <a:buChar char="•"/>
            </a:pPr>
            <a:r>
              <a:rPr lang="en-US" dirty="0" smtClean="0"/>
              <a:t>Reason for continuation – attending a KB seminar, and students of other teachers (Teacher network)  could successfully do it. </a:t>
            </a:r>
          </a:p>
          <a:p>
            <a:pPr marL="171450" indent="-171450" eaLnBrk="1" hangingPunct="1">
              <a:spcBef>
                <a:spcPct val="0"/>
              </a:spcBef>
              <a:buFontTx/>
              <a:buChar char="-"/>
            </a:pPr>
            <a:endParaRPr lang="en-US" dirty="0" smtClean="0"/>
          </a:p>
          <a:p>
            <a:pPr marL="171450" indent="-171450"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87B1777-902A-4AF5-8D78-F86C93B9C388}" type="slidenum">
              <a:rPr lang="en-US">
                <a:latin typeface="Calibri" pitchFamily="34" charset="0"/>
              </a:rPr>
              <a:pPr eaLnBrk="1" hangingPunct="1"/>
              <a:t>3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92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4A4F4-7451-460F-8716-8240B3F98E19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35D5B-342E-4569-8C61-AE8B831BFF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636E7-E349-4C9F-B419-FCBE2038E2A0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FDD37-A199-426B-8388-004AE0279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AA4F7-0E3A-41F6-922A-1B5EDF3F277A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27EE-BD9D-430B-96FE-C211D1815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8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E694A-6CEF-4F86-A5C6-9FC8376123FE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550E1-CEBF-4DD3-BF12-83D1D7C3E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0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6410D-FDC6-4CB4-B86D-F3FD978D828E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1C848-38C1-4546-9FFE-9B59F4F31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1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AEE74-F90E-48AB-B801-B5C817BE6565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72DE6-3DE5-4BC1-82A5-F56056CA0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8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2B83-9067-4283-B14C-51CFAD62C041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436F1-F5BE-4B36-B276-B90EC5CB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7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743D8-9643-4361-8823-9270B99D942D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12EB1-F479-4C3A-A00E-3EDA80E84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6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22417-E09A-4E1C-8AD1-D936BB403F2B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D601-0578-49E2-A246-62E229B5E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79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A4E3A-5765-436F-865C-E265A0288D64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C40D5-9CF1-4F8D-8389-8EEC4EC8F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8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6AAA2-0519-43E7-A625-FB633CE65FAC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E4711-445F-4D59-BD44-93AC701BB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49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-109" charset="0"/>
              </a:defRPr>
            </a:lvl1pPr>
          </a:lstStyle>
          <a:p>
            <a:pPr>
              <a:defRPr/>
            </a:pPr>
            <a:fld id="{A6F91AD1-4C04-480D-ACE6-05AAE04341D1}" type="datetime1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-109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-109" charset="0"/>
              </a:defRPr>
            </a:lvl1pPr>
          </a:lstStyle>
          <a:p>
            <a:pPr>
              <a:defRPr/>
            </a:pPr>
            <a:fld id="{6AD3CA08-ED10-402F-88BD-0FF99A5B2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9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9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9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9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9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idx="1"/>
          </p:nvPr>
        </p:nvSpPr>
        <p:spPr>
          <a:xfrm>
            <a:off x="72008" y="1772816"/>
            <a:ext cx="8964488" cy="4653136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2800" dirty="0" smtClean="0"/>
              <a:t>Year Level:   Secondary 5 (mixed ability)</a:t>
            </a:r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2800" dirty="0" smtClean="0"/>
              <a:t>Subject: Biology</a:t>
            </a:r>
          </a:p>
          <a:p>
            <a:pPr marL="0" indent="0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2800" dirty="0" smtClean="0"/>
              <a:t>Time Used:  2-3 lessons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sz="2800" dirty="0" smtClean="0"/>
              <a:t>Topic:  Interrelationships among organisms</a:t>
            </a:r>
            <a:endParaRPr lang="en-US" sz="2800" dirty="0"/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en-US" sz="2800" dirty="0" smtClean="0"/>
              <a:t>Context: 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400" dirty="0" smtClean="0"/>
              <a:t>Commensalism, mutualism, parasitism, competition and predation</a:t>
            </a:r>
          </a:p>
        </p:txBody>
      </p:sp>
      <p:sp>
        <p:nvSpPr>
          <p:cNvPr id="6147" name="Title 2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417638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Biology</a:t>
            </a:r>
            <a:r>
              <a:rPr lang="en-US" sz="4000" dirty="0" smtClean="0"/>
              <a:t> – Ecology</a:t>
            </a:r>
            <a:br>
              <a:rPr lang="en-US" sz="4000" dirty="0" smtClean="0"/>
            </a:br>
            <a:r>
              <a:rPr lang="en-US" sz="2800" dirty="0" smtClean="0"/>
              <a:t>KB Goal – </a:t>
            </a:r>
            <a:r>
              <a:rPr lang="en-US" sz="2800" i="1" dirty="0" smtClean="0">
                <a:solidFill>
                  <a:srgbClr val="FF0000"/>
                </a:solidFill>
              </a:rPr>
              <a:t>KF as additional channel for students to learn some important scientific concepts in a more interesting way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2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/>
              <a:t>Biology</a:t>
            </a:r>
            <a:r>
              <a:rPr lang="en-US" sz="4000" dirty="0"/>
              <a:t> – Ecology</a:t>
            </a:r>
            <a:endParaRPr lang="en-US" sz="4000" dirty="0" smtClean="0"/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2339752" y="1600200"/>
            <a:ext cx="6480719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Basically follow the topic sequence and activities in the textbook.</a:t>
            </a:r>
          </a:p>
          <a:p>
            <a:pPr eaLnBrk="1" hangingPunct="1"/>
            <a:r>
              <a:rPr lang="en-US" dirty="0" smtClean="0"/>
              <a:t>End-of-Chapter questions are selected for the students to discuss on KF. </a:t>
            </a:r>
          </a:p>
          <a:p>
            <a:pPr eaLnBrk="1" hangingPunct="1">
              <a:buFont typeface="Arial" charset="0"/>
              <a:buNone/>
            </a:pPr>
            <a:endParaRPr lang="en-US" sz="2400" dirty="0" smtClean="0"/>
          </a:p>
          <a:p>
            <a:pPr marL="400050" lvl="1" indent="0" eaLnBrk="1" hangingPunct="1">
              <a:buFont typeface="Arial" charset="0"/>
              <a:buNone/>
            </a:pPr>
            <a:r>
              <a:rPr lang="en-US" sz="2200" dirty="0" smtClean="0"/>
              <a:t>End-of-Chapter questions = Good questions</a:t>
            </a:r>
          </a:p>
          <a:p>
            <a:pPr marL="400050" lvl="1" indent="0" eaLnBrk="1" hangingPunct="1">
              <a:buFont typeface="Arial" charset="0"/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Identify some of the good Qs for Inquiry</a:t>
            </a:r>
          </a:p>
          <a:p>
            <a:pPr eaLnBrk="1" hangingPunct="1"/>
            <a:endParaRPr lang="en-US" dirty="0" smtClean="0"/>
          </a:p>
        </p:txBody>
      </p:sp>
      <p:sp>
        <p:nvSpPr>
          <p:cNvPr id="7174" name="Rectangle 25"/>
          <p:cNvSpPr>
            <a:spLocks noChangeArrowheads="1"/>
          </p:cNvSpPr>
          <p:nvPr/>
        </p:nvSpPr>
        <p:spPr bwMode="auto">
          <a:xfrm>
            <a:off x="2411760" y="4580607"/>
            <a:ext cx="450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itchFamily="34" charset="0"/>
                <a:sym typeface="Symbol" pitchFamily="18" charset="2"/>
              </a:rPr>
              <a:t></a:t>
            </a:r>
            <a:endParaRPr lang="en-US" sz="2400" b="1" dirty="0">
              <a:latin typeface="Calibri" pitchFamily="34" charset="0"/>
            </a:endParaRPr>
          </a:p>
        </p:txBody>
      </p:sp>
      <p:sp>
        <p:nvSpPr>
          <p:cNvPr id="7175" name="Rectangle 26"/>
          <p:cNvSpPr>
            <a:spLocks noChangeArrowheads="1"/>
          </p:cNvSpPr>
          <p:nvPr/>
        </p:nvSpPr>
        <p:spPr bwMode="auto">
          <a:xfrm rot="10800000">
            <a:off x="2411760" y="5055269"/>
            <a:ext cx="450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Calibri" pitchFamily="34" charset="0"/>
                <a:sym typeface="Symbol" pitchFamily="18" charset="2"/>
              </a:rPr>
              <a:t></a:t>
            </a:r>
            <a:endParaRPr lang="en-US" sz="2400" b="1" dirty="0">
              <a:latin typeface="Calibri" pitchFamily="34" charset="0"/>
            </a:endParaRPr>
          </a:p>
        </p:txBody>
      </p:sp>
      <p:grpSp>
        <p:nvGrpSpPr>
          <p:cNvPr id="17" name="Group 17"/>
          <p:cNvGrpSpPr>
            <a:grpSpLocks/>
          </p:cNvGrpSpPr>
          <p:nvPr/>
        </p:nvGrpSpPr>
        <p:grpSpPr bwMode="auto">
          <a:xfrm>
            <a:off x="683171" y="1773238"/>
            <a:ext cx="1152525" cy="3743325"/>
            <a:chOff x="323849" y="1773238"/>
            <a:chExt cx="1152526" cy="3743325"/>
          </a:xfrm>
        </p:grpSpPr>
        <p:sp>
          <p:nvSpPr>
            <p:cNvPr id="18" name="Rounded Rectangle 17"/>
            <p:cNvSpPr/>
            <p:nvPr/>
          </p:nvSpPr>
          <p:spPr>
            <a:xfrm>
              <a:off x="323849" y="3357563"/>
              <a:ext cx="1152526" cy="576262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>
                  <a:solidFill>
                    <a:srgbClr val="FFFFFF"/>
                  </a:solidFill>
                  <a:cs typeface="Arial" charset="0"/>
                </a:rPr>
                <a:t>F2F or online discuss</a:t>
              </a: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3849" y="4149725"/>
              <a:ext cx="1152526" cy="57467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>
                  <a:solidFill>
                    <a:srgbClr val="FFFFFF"/>
                  </a:solidFill>
                  <a:cs typeface="Arial" charset="0"/>
                </a:rPr>
                <a:t>Identify Good Discussion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323849" y="4941888"/>
              <a:ext cx="1152526" cy="574675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>
                  <a:solidFill>
                    <a:srgbClr val="FFFFFF"/>
                  </a:solidFill>
                  <a:cs typeface="Arial" charset="0"/>
                </a:rPr>
                <a:t>Consolidation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3849" y="1773238"/>
              <a:ext cx="1152526" cy="576262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>
                  <a:solidFill>
                    <a:schemeClr val="bg1"/>
                  </a:solidFill>
                  <a:cs typeface="Arial" charset="0"/>
                </a:rPr>
                <a:t>Generate Inquiry Qs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323849" y="2565400"/>
              <a:ext cx="1152526" cy="576263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 dirty="0">
                  <a:solidFill>
                    <a:srgbClr val="FFFF00"/>
                  </a:solidFill>
                  <a:cs typeface="Arial" charset="0"/>
                </a:rPr>
                <a:t>Identify good Qs for Inquiry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23849" y="1785938"/>
              <a:ext cx="1152526" cy="576262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b="1">
                  <a:solidFill>
                    <a:srgbClr val="FFFF00"/>
                  </a:solidFill>
                  <a:cs typeface="Arial" charset="0"/>
                </a:rPr>
                <a:t>Generate Inquiry Qs</a:t>
              </a:r>
            </a:p>
          </p:txBody>
        </p:sp>
      </p:grpSp>
      <p:sp>
        <p:nvSpPr>
          <p:cNvPr id="19" name="TextBox 19"/>
          <p:cNvSpPr txBox="1">
            <a:spLocks noChangeArrowheads="1"/>
          </p:cNvSpPr>
          <p:nvPr/>
        </p:nvSpPr>
        <p:spPr bwMode="auto">
          <a:xfrm>
            <a:off x="7668344" y="188640"/>
            <a:ext cx="1219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Calibri" pitchFamily="-109" charset="0"/>
                <a:sym typeface="Wingdings" pitchFamily="-109" charset="2"/>
              </a:rPr>
              <a:t> </a:t>
            </a:r>
            <a:r>
              <a:rPr lang="en-US" dirty="0" smtClean="0">
                <a:latin typeface="Calibri" pitchFamily="-109" charset="0"/>
                <a:sym typeface="Wingdings"/>
              </a:rPr>
              <a:t></a:t>
            </a:r>
            <a:r>
              <a:rPr lang="en-US" dirty="0" smtClean="0">
                <a:latin typeface="Calibri" pitchFamily="-109" charset="0"/>
                <a:sym typeface="Webdings"/>
              </a:rPr>
              <a:t></a:t>
            </a:r>
            <a:endParaRPr lang="en-US" dirty="0">
              <a:latin typeface="Calibri" pitchFamily="-10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3568" y="2566293"/>
            <a:ext cx="1150938" cy="574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Identify good Qs for Inquiry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2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/>
              <a:t>Biology</a:t>
            </a:r>
            <a:r>
              <a:rPr lang="en-US" sz="4000" dirty="0"/>
              <a:t> – Ecology</a:t>
            </a:r>
            <a:endParaRPr lang="en-US" sz="4000" dirty="0" smtClean="0"/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>
          <a:xfrm>
            <a:off x="2340347" y="720056"/>
            <a:ext cx="6347048" cy="5851275"/>
          </a:xfrm>
        </p:spPr>
        <p:txBody>
          <a:bodyPr/>
          <a:lstStyle/>
          <a:p>
            <a:pPr eaLnBrk="1" hangingPunct="1"/>
            <a:r>
              <a:rPr lang="en-US" dirty="0" smtClean="0"/>
              <a:t>Provide students with </a:t>
            </a:r>
            <a:r>
              <a:rPr lang="en-US" i="1" dirty="0" smtClean="0">
                <a:solidFill>
                  <a:srgbClr val="FF0000"/>
                </a:solidFill>
              </a:rPr>
              <a:t>a lot of resources</a:t>
            </a:r>
            <a:r>
              <a:rPr lang="en-US" dirty="0" smtClean="0"/>
              <a:t> on the web, publisher reference articles, online simulation, animation, and books to investigate this topic.</a:t>
            </a:r>
          </a:p>
          <a:p>
            <a:pPr eaLnBrk="1" hangingPunct="1"/>
            <a:r>
              <a:rPr lang="en-US" dirty="0" smtClean="0"/>
              <a:t>Allow classroom discussion</a:t>
            </a:r>
          </a:p>
          <a:p>
            <a:pPr eaLnBrk="1" hangingPunct="1"/>
            <a:r>
              <a:rPr lang="en-US" dirty="0" smtClean="0"/>
              <a:t>Use KF for </a:t>
            </a:r>
            <a:r>
              <a:rPr lang="en-US" smtClean="0"/>
              <a:t>building knowledge</a:t>
            </a:r>
            <a:endParaRPr lang="en-US" dirty="0" smtClean="0"/>
          </a:p>
          <a:p>
            <a:pPr eaLnBrk="1" hangingPunct="1"/>
            <a:r>
              <a:rPr lang="en-US" dirty="0" smtClean="0"/>
              <a:t>Students are able to sketch and interpret the trend of the change in the population size of the species.</a:t>
            </a:r>
          </a:p>
          <a:p>
            <a:pPr eaLnBrk="1" hangingPunct="1"/>
            <a:endParaRPr lang="en-US" sz="2200" dirty="0" smtClean="0"/>
          </a:p>
        </p:txBody>
      </p:sp>
      <p:sp>
        <p:nvSpPr>
          <p:cNvPr id="16" name="Rounded Rectangle 15"/>
          <p:cNvSpPr/>
          <p:nvPr/>
        </p:nvSpPr>
        <p:spPr>
          <a:xfrm>
            <a:off x="683171" y="1773238"/>
            <a:ext cx="1152525" cy="576262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Generate Inquiry Qs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83171" y="2565400"/>
            <a:ext cx="1152525" cy="576263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 dirty="0">
                <a:solidFill>
                  <a:srgbClr val="FFFFFF"/>
                </a:solidFill>
                <a:cs typeface="Arial" charset="0"/>
              </a:rPr>
              <a:t>Identify good Qs for Inquiry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83171" y="3357563"/>
            <a:ext cx="1152525" cy="576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rgbClr val="FFFFFF"/>
                </a:solidFill>
                <a:cs typeface="Arial" charset="0"/>
              </a:rPr>
              <a:t>F2F or online discuss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683171" y="4149725"/>
            <a:ext cx="1152525" cy="574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rgbClr val="FFFFFF"/>
                </a:solidFill>
                <a:cs typeface="Arial" charset="0"/>
              </a:rPr>
              <a:t>Identify Good Discussion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683171" y="4941888"/>
            <a:ext cx="1152525" cy="574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rgbClr val="FFFFFF"/>
                </a:solidFill>
                <a:cs typeface="Arial" charset="0"/>
              </a:rPr>
              <a:t>Consolidation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683171" y="3357563"/>
            <a:ext cx="1152525" cy="57626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rgbClr val="FFFF00"/>
                </a:solidFill>
                <a:cs typeface="Arial" charset="0"/>
              </a:rPr>
              <a:t>F2F or online discuss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83171" y="4149725"/>
            <a:ext cx="1152525" cy="574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rgbClr val="FFFFFF"/>
                </a:solidFill>
                <a:cs typeface="Arial" charset="0"/>
              </a:rPr>
              <a:t>Identify Good Discussion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683171" y="4941888"/>
            <a:ext cx="1152525" cy="574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rgbClr val="FFFFFF"/>
                </a:solidFill>
                <a:cs typeface="Arial" charset="0"/>
              </a:rPr>
              <a:t>Consolidation</a:t>
            </a:r>
          </a:p>
        </p:txBody>
      </p:sp>
      <p:sp>
        <p:nvSpPr>
          <p:cNvPr id="19" name="TextBox 19"/>
          <p:cNvSpPr txBox="1">
            <a:spLocks noChangeArrowheads="1"/>
          </p:cNvSpPr>
          <p:nvPr/>
        </p:nvSpPr>
        <p:spPr bwMode="auto">
          <a:xfrm>
            <a:off x="7668344" y="188640"/>
            <a:ext cx="1219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latin typeface="Calibri" pitchFamily="-109" charset="0"/>
                <a:sym typeface="Wingdings" pitchFamily="-109" charset="2"/>
              </a:rPr>
              <a:t> </a:t>
            </a:r>
            <a:r>
              <a:rPr lang="en-US" dirty="0" smtClean="0">
                <a:latin typeface="Calibri" pitchFamily="-109" charset="0"/>
                <a:sym typeface="Wingdings"/>
              </a:rPr>
              <a:t></a:t>
            </a:r>
            <a:r>
              <a:rPr lang="en-US" dirty="0" smtClean="0">
                <a:latin typeface="Calibri" pitchFamily="-109" charset="0"/>
                <a:sym typeface="Webdings"/>
              </a:rPr>
              <a:t></a:t>
            </a:r>
            <a:endParaRPr lang="en-US" dirty="0">
              <a:latin typeface="Calibri" pitchFamily="-10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83568" y="2566293"/>
            <a:ext cx="1150938" cy="5746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b="1">
                <a:solidFill>
                  <a:srgbClr val="FFFFFF"/>
                </a:solidFill>
                <a:cs typeface="Arial" charset="0"/>
              </a:rPr>
              <a:t>Identify good Qs for Inquiry</a:t>
            </a:r>
          </a:p>
        </p:txBody>
      </p:sp>
      <p:sp>
        <p:nvSpPr>
          <p:cNvPr id="20" name="Curved Left Arrow 19"/>
          <p:cNvSpPr/>
          <p:nvPr/>
        </p:nvSpPr>
        <p:spPr>
          <a:xfrm>
            <a:off x="1835696" y="1916931"/>
            <a:ext cx="431800" cy="2016125"/>
          </a:xfrm>
          <a:prstGeom prst="curved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AU">
              <a:solidFill>
                <a:schemeClr val="tx1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4832</TotalTime>
  <Words>543</Words>
  <Application>Microsoft Office PowerPoint</Application>
  <PresentationFormat>On-screen Show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ＭＳ Ｐゴシック</vt:lpstr>
      <vt:lpstr>Arial</vt:lpstr>
      <vt:lpstr>Calibri</vt:lpstr>
      <vt:lpstr>Symbol</vt:lpstr>
      <vt:lpstr>Webdings</vt:lpstr>
      <vt:lpstr>Wingdings</vt:lpstr>
      <vt:lpstr>Office Theme</vt:lpstr>
      <vt:lpstr>Biology – Ecology KB Goal – KF as additional channel for students to learn some important scientific concepts in a more interesting way </vt:lpstr>
      <vt:lpstr>Biology – Ecology</vt:lpstr>
      <vt:lpstr>Biology – Ecology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Johnny Yuen</dc:creator>
  <cp:lastModifiedBy>Shirley</cp:lastModifiedBy>
  <cp:revision>527</cp:revision>
  <dcterms:created xsi:type="dcterms:W3CDTF">2012-02-16T07:42:46Z</dcterms:created>
  <dcterms:modified xsi:type="dcterms:W3CDTF">2016-04-13T11:48:00Z</dcterms:modified>
</cp:coreProperties>
</file>