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28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30F28A-45F1-4676-89B2-D1FBFF628CF3}" type="datetimeFigureOut">
              <a:rPr lang="en-US" smtClean="0"/>
              <a:t>5/6/2016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5C58-95DF-47FB-88FC-6D26E81B413A}" type="slidenum">
              <a:rPr lang="en-US" smtClean="0"/>
              <a:t>‹#›</a:t>
            </a:fld>
            <a:endParaRPr lang="en-US"/>
          </a:p>
        </p:txBody>
      </p:sp>
    </p:spTree>
    <p:extLst>
      <p:ext uri="{BB962C8B-B14F-4D97-AF65-F5344CB8AC3E}">
        <p14:creationId xmlns:p14="http://schemas.microsoft.com/office/powerpoint/2010/main" val="2053024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30F28A-45F1-4676-89B2-D1FBFF628CF3}" type="datetimeFigureOut">
              <a:rPr lang="en-US" smtClean="0"/>
              <a:t>5/6/2016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5C58-95DF-47FB-88FC-6D26E81B413A}" type="slidenum">
              <a:rPr lang="en-US" smtClean="0"/>
              <a:t>‹#›</a:t>
            </a:fld>
            <a:endParaRPr lang="en-US"/>
          </a:p>
        </p:txBody>
      </p:sp>
    </p:spTree>
    <p:extLst>
      <p:ext uri="{BB962C8B-B14F-4D97-AF65-F5344CB8AC3E}">
        <p14:creationId xmlns:p14="http://schemas.microsoft.com/office/powerpoint/2010/main" val="2812772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30F28A-45F1-4676-89B2-D1FBFF628CF3}" type="datetimeFigureOut">
              <a:rPr lang="en-US" smtClean="0"/>
              <a:t>5/6/2016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5C58-95DF-47FB-88FC-6D26E81B413A}" type="slidenum">
              <a:rPr lang="en-US" smtClean="0"/>
              <a:t>‹#›</a:t>
            </a:fld>
            <a:endParaRPr lang="en-US"/>
          </a:p>
        </p:txBody>
      </p:sp>
    </p:spTree>
    <p:extLst>
      <p:ext uri="{BB962C8B-B14F-4D97-AF65-F5344CB8AC3E}">
        <p14:creationId xmlns:p14="http://schemas.microsoft.com/office/powerpoint/2010/main" val="3968703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30F28A-45F1-4676-89B2-D1FBFF628CF3}" type="datetimeFigureOut">
              <a:rPr lang="en-US" smtClean="0"/>
              <a:t>5/6/2016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5C58-95DF-47FB-88FC-6D26E81B413A}" type="slidenum">
              <a:rPr lang="en-US" smtClean="0"/>
              <a:t>‹#›</a:t>
            </a:fld>
            <a:endParaRPr lang="en-US"/>
          </a:p>
        </p:txBody>
      </p:sp>
    </p:spTree>
    <p:extLst>
      <p:ext uri="{BB962C8B-B14F-4D97-AF65-F5344CB8AC3E}">
        <p14:creationId xmlns:p14="http://schemas.microsoft.com/office/powerpoint/2010/main" val="1835375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30F28A-45F1-4676-89B2-D1FBFF628CF3}" type="datetimeFigureOut">
              <a:rPr lang="en-US" smtClean="0"/>
              <a:t>5/6/2016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5C58-95DF-47FB-88FC-6D26E81B413A}" type="slidenum">
              <a:rPr lang="en-US" smtClean="0"/>
              <a:t>‹#›</a:t>
            </a:fld>
            <a:endParaRPr lang="en-US"/>
          </a:p>
        </p:txBody>
      </p:sp>
    </p:spTree>
    <p:extLst>
      <p:ext uri="{BB962C8B-B14F-4D97-AF65-F5344CB8AC3E}">
        <p14:creationId xmlns:p14="http://schemas.microsoft.com/office/powerpoint/2010/main" val="309720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30F28A-45F1-4676-89B2-D1FBFF628CF3}" type="datetimeFigureOut">
              <a:rPr lang="en-US" smtClean="0"/>
              <a:t>5/6/2016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5C58-95DF-47FB-88FC-6D26E81B413A}" type="slidenum">
              <a:rPr lang="en-US" smtClean="0"/>
              <a:t>‹#›</a:t>
            </a:fld>
            <a:endParaRPr lang="en-US"/>
          </a:p>
        </p:txBody>
      </p:sp>
    </p:spTree>
    <p:extLst>
      <p:ext uri="{BB962C8B-B14F-4D97-AF65-F5344CB8AC3E}">
        <p14:creationId xmlns:p14="http://schemas.microsoft.com/office/powerpoint/2010/main" val="4134876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30F28A-45F1-4676-89B2-D1FBFF628CF3}" type="datetimeFigureOut">
              <a:rPr lang="en-US" smtClean="0"/>
              <a:t>5/6/2016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865C58-95DF-47FB-88FC-6D26E81B413A}" type="slidenum">
              <a:rPr lang="en-US" smtClean="0"/>
              <a:t>‹#›</a:t>
            </a:fld>
            <a:endParaRPr lang="en-US"/>
          </a:p>
        </p:txBody>
      </p:sp>
    </p:spTree>
    <p:extLst>
      <p:ext uri="{BB962C8B-B14F-4D97-AF65-F5344CB8AC3E}">
        <p14:creationId xmlns:p14="http://schemas.microsoft.com/office/powerpoint/2010/main" val="732169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30F28A-45F1-4676-89B2-D1FBFF628CF3}" type="datetimeFigureOut">
              <a:rPr lang="en-US" smtClean="0"/>
              <a:t>5/6/2016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865C58-95DF-47FB-88FC-6D26E81B413A}" type="slidenum">
              <a:rPr lang="en-US" smtClean="0"/>
              <a:t>‹#›</a:t>
            </a:fld>
            <a:endParaRPr lang="en-US"/>
          </a:p>
        </p:txBody>
      </p:sp>
    </p:spTree>
    <p:extLst>
      <p:ext uri="{BB962C8B-B14F-4D97-AF65-F5344CB8AC3E}">
        <p14:creationId xmlns:p14="http://schemas.microsoft.com/office/powerpoint/2010/main" val="3459286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30F28A-45F1-4676-89B2-D1FBFF628CF3}" type="datetimeFigureOut">
              <a:rPr lang="en-US" smtClean="0"/>
              <a:t>5/6/2016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865C58-95DF-47FB-88FC-6D26E81B413A}" type="slidenum">
              <a:rPr lang="en-US" smtClean="0"/>
              <a:t>‹#›</a:t>
            </a:fld>
            <a:endParaRPr lang="en-US"/>
          </a:p>
        </p:txBody>
      </p:sp>
    </p:spTree>
    <p:extLst>
      <p:ext uri="{BB962C8B-B14F-4D97-AF65-F5344CB8AC3E}">
        <p14:creationId xmlns:p14="http://schemas.microsoft.com/office/powerpoint/2010/main" val="933463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30F28A-45F1-4676-89B2-D1FBFF628CF3}" type="datetimeFigureOut">
              <a:rPr lang="en-US" smtClean="0"/>
              <a:t>5/6/2016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5C58-95DF-47FB-88FC-6D26E81B413A}" type="slidenum">
              <a:rPr lang="en-US" smtClean="0"/>
              <a:t>‹#›</a:t>
            </a:fld>
            <a:endParaRPr lang="en-US"/>
          </a:p>
        </p:txBody>
      </p:sp>
    </p:spTree>
    <p:extLst>
      <p:ext uri="{BB962C8B-B14F-4D97-AF65-F5344CB8AC3E}">
        <p14:creationId xmlns:p14="http://schemas.microsoft.com/office/powerpoint/2010/main" val="750400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30F28A-45F1-4676-89B2-D1FBFF628CF3}" type="datetimeFigureOut">
              <a:rPr lang="en-US" smtClean="0"/>
              <a:t>5/6/2016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5C58-95DF-47FB-88FC-6D26E81B413A}" type="slidenum">
              <a:rPr lang="en-US" smtClean="0"/>
              <a:t>‹#›</a:t>
            </a:fld>
            <a:endParaRPr lang="en-US"/>
          </a:p>
        </p:txBody>
      </p:sp>
    </p:spTree>
    <p:extLst>
      <p:ext uri="{BB962C8B-B14F-4D97-AF65-F5344CB8AC3E}">
        <p14:creationId xmlns:p14="http://schemas.microsoft.com/office/powerpoint/2010/main" val="255104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0F28A-45F1-4676-89B2-D1FBFF628CF3}" type="datetimeFigureOut">
              <a:rPr lang="en-US" smtClean="0"/>
              <a:t>5/6/2016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865C58-95DF-47FB-88FC-6D26E81B413A}" type="slidenum">
              <a:rPr lang="en-US" smtClean="0"/>
              <a:t>‹#›</a:t>
            </a:fld>
            <a:endParaRPr lang="en-US"/>
          </a:p>
        </p:txBody>
      </p:sp>
    </p:spTree>
    <p:extLst>
      <p:ext uri="{BB962C8B-B14F-4D97-AF65-F5344CB8AC3E}">
        <p14:creationId xmlns:p14="http://schemas.microsoft.com/office/powerpoint/2010/main" val="3688369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59390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Developing a collaborative culture ….</a:t>
            </a:r>
          </a:p>
        </p:txBody>
      </p:sp>
      <p:sp>
        <p:nvSpPr>
          <p:cNvPr id="3" name="Content Placeholder 2"/>
          <p:cNvSpPr>
            <a:spLocks noGrp="1"/>
          </p:cNvSpPr>
          <p:nvPr>
            <p:ph idx="1"/>
          </p:nvPr>
        </p:nvSpPr>
        <p:spPr/>
        <p:txBody>
          <a:bodyPr>
            <a:normAutofit/>
          </a:bodyPr>
          <a:lstStyle/>
          <a:p>
            <a:r>
              <a:rPr lang="en-US" sz="2400" dirty="0"/>
              <a:t>Create mathematical tasks which may not have definitive answers</a:t>
            </a:r>
          </a:p>
          <a:p>
            <a:r>
              <a:rPr lang="en-US" sz="2400" dirty="0"/>
              <a:t>Can get students to come up with their own skills or principles in their own words</a:t>
            </a:r>
          </a:p>
          <a:p>
            <a:r>
              <a:rPr lang="en-US" sz="2400" dirty="0"/>
              <a:t>after being introduced to the idea of this task. Classroom expectations </a:t>
            </a:r>
            <a:r>
              <a:rPr lang="en-US" sz="2400" dirty="0" err="1"/>
              <a:t>etc</a:t>
            </a:r>
            <a:r>
              <a:rPr lang="en-US" sz="2400" dirty="0"/>
              <a:t> ....</a:t>
            </a:r>
          </a:p>
          <a:p>
            <a:r>
              <a:rPr lang="en-US" sz="2400" dirty="0"/>
              <a:t>Scaffolding comes from each other, teacher can step in if there </a:t>
            </a:r>
            <a:r>
              <a:rPr lang="en-US" sz="2400" dirty="0" smtClean="0"/>
              <a:t>is a </a:t>
            </a:r>
            <a:r>
              <a:rPr lang="en-US" sz="2400" dirty="0"/>
              <a:t>general negativity or a consensus that necessary skills are </a:t>
            </a:r>
            <a:r>
              <a:rPr lang="en-US" sz="2400" dirty="0" smtClean="0"/>
              <a:t>not learnt</a:t>
            </a:r>
            <a:r>
              <a:rPr lang="en-US" sz="2400" dirty="0"/>
              <a:t>.</a:t>
            </a:r>
          </a:p>
        </p:txBody>
      </p:sp>
    </p:spTree>
    <p:extLst>
      <p:ext uri="{BB962C8B-B14F-4D97-AF65-F5344CB8AC3E}">
        <p14:creationId xmlns:p14="http://schemas.microsoft.com/office/powerpoint/2010/main" val="2850706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Constraints</a:t>
            </a:r>
          </a:p>
        </p:txBody>
      </p:sp>
      <p:sp>
        <p:nvSpPr>
          <p:cNvPr id="3" name="Content Placeholder 2"/>
          <p:cNvSpPr>
            <a:spLocks noGrp="1"/>
          </p:cNvSpPr>
          <p:nvPr>
            <p:ph idx="1"/>
          </p:nvPr>
        </p:nvSpPr>
        <p:spPr/>
        <p:txBody>
          <a:bodyPr>
            <a:normAutofit/>
          </a:bodyPr>
          <a:lstStyle/>
          <a:p>
            <a:r>
              <a:rPr lang="en-US" sz="2800" dirty="0"/>
              <a:t>Works much better with a lower ability group who already might lack motivation </a:t>
            </a:r>
            <a:r>
              <a:rPr lang="en-US" sz="2800" dirty="0" smtClean="0"/>
              <a:t>in mathematics</a:t>
            </a:r>
          </a:p>
          <a:p>
            <a:r>
              <a:rPr lang="en-US" sz="2800" dirty="0"/>
              <a:t>Not to be tried with students sitting public examination in the short </a:t>
            </a:r>
            <a:r>
              <a:rPr lang="en-US" sz="2800" dirty="0" smtClean="0"/>
              <a:t>term</a:t>
            </a:r>
          </a:p>
          <a:p>
            <a:r>
              <a:rPr lang="en-US" sz="2800" dirty="0"/>
              <a:t>May not work well with high ability groups where there are exceptional performers</a:t>
            </a:r>
          </a:p>
        </p:txBody>
      </p:sp>
    </p:spTree>
    <p:extLst>
      <p:ext uri="{BB962C8B-B14F-4D97-AF65-F5344CB8AC3E}">
        <p14:creationId xmlns:p14="http://schemas.microsoft.com/office/powerpoint/2010/main" val="598703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Shape, Space and Measure (Geometry)</a:t>
            </a:r>
            <a:endParaRPr lang="en-US" dirty="0"/>
          </a:p>
        </p:txBody>
      </p:sp>
      <p:sp>
        <p:nvSpPr>
          <p:cNvPr id="3" name="Content Placeholder 2"/>
          <p:cNvSpPr>
            <a:spLocks noGrp="1"/>
          </p:cNvSpPr>
          <p:nvPr>
            <p:ph idx="1"/>
          </p:nvPr>
        </p:nvSpPr>
        <p:spPr/>
        <p:txBody>
          <a:bodyPr/>
          <a:lstStyle/>
          <a:p>
            <a:r>
              <a:rPr lang="en-US" dirty="0" smtClean="0"/>
              <a:t>Year </a:t>
            </a:r>
            <a:r>
              <a:rPr lang="en-US" dirty="0"/>
              <a:t>8 High ability</a:t>
            </a:r>
          </a:p>
          <a:p>
            <a:r>
              <a:rPr lang="en-US" dirty="0"/>
              <a:t>Students currently working at level 7, working towards level 8</a:t>
            </a:r>
          </a:p>
          <a:p>
            <a:r>
              <a:rPr lang="en-US" dirty="0"/>
              <a:t>Shape, Space and Measure (Geometry)</a:t>
            </a:r>
          </a:p>
          <a:p>
            <a:r>
              <a:rPr lang="en-US" dirty="0"/>
              <a:t>Unit will last for 6 weeks and KB will be a focus throughout the entire unit</a:t>
            </a:r>
          </a:p>
        </p:txBody>
      </p:sp>
    </p:spTree>
    <p:extLst>
      <p:ext uri="{BB962C8B-B14F-4D97-AF65-F5344CB8AC3E}">
        <p14:creationId xmlns:p14="http://schemas.microsoft.com/office/powerpoint/2010/main" val="2259492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Core Concepts and Skills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Students </a:t>
            </a:r>
            <a:r>
              <a:rPr lang="en-US" dirty="0"/>
              <a:t>have learnt Level 6 and some Level 7 topics previously and will be </a:t>
            </a:r>
            <a:r>
              <a:rPr lang="en-US" dirty="0" err="1" smtClean="0"/>
              <a:t>newto</a:t>
            </a:r>
            <a:r>
              <a:rPr lang="en-US" dirty="0" smtClean="0"/>
              <a:t> </a:t>
            </a:r>
            <a:r>
              <a:rPr lang="en-US" dirty="0"/>
              <a:t>the Level 8 topics.</a:t>
            </a:r>
          </a:p>
          <a:p>
            <a:pPr lvl="1"/>
            <a:r>
              <a:rPr lang="en-US" dirty="0" smtClean="0"/>
              <a:t>Knowing </a:t>
            </a:r>
            <a:r>
              <a:rPr lang="en-US" dirty="0"/>
              <a:t>how (procedure) and when (conditional) to apply Pythagoras </a:t>
            </a:r>
            <a:r>
              <a:rPr lang="en-US" dirty="0" smtClean="0"/>
              <a:t>and Trigonometry </a:t>
            </a:r>
            <a:r>
              <a:rPr lang="en-US" dirty="0"/>
              <a:t>in real-life worded contexts</a:t>
            </a:r>
          </a:p>
          <a:p>
            <a:pPr lvl="1"/>
            <a:r>
              <a:rPr lang="en-US" dirty="0" smtClean="0"/>
              <a:t>To </a:t>
            </a:r>
            <a:r>
              <a:rPr lang="en-US" dirty="0"/>
              <a:t>encourage student K.B. discourse throughout the unit </a:t>
            </a:r>
            <a:r>
              <a:rPr lang="en-US" dirty="0" err="1" smtClean="0"/>
              <a:t>throughcollaborative</a:t>
            </a:r>
            <a:r>
              <a:rPr lang="en-US" dirty="0" smtClean="0"/>
              <a:t> </a:t>
            </a:r>
            <a:r>
              <a:rPr lang="en-US" dirty="0"/>
              <a:t>work</a:t>
            </a:r>
          </a:p>
          <a:p>
            <a:pPr lvl="1"/>
            <a:r>
              <a:rPr lang="en-US" dirty="0" smtClean="0"/>
              <a:t>To </a:t>
            </a:r>
            <a:r>
              <a:rPr lang="en-US" dirty="0"/>
              <a:t>encourage students to create authentic questions in order to </a:t>
            </a:r>
            <a:r>
              <a:rPr lang="en-US" dirty="0" err="1" smtClean="0"/>
              <a:t>understandthe</a:t>
            </a:r>
            <a:r>
              <a:rPr lang="en-US" dirty="0" smtClean="0"/>
              <a:t> </a:t>
            </a:r>
            <a:r>
              <a:rPr lang="en-US" dirty="0"/>
              <a:t>world around them </a:t>
            </a:r>
            <a:r>
              <a:rPr lang="en-US" dirty="0" smtClean="0"/>
              <a:t>better</a:t>
            </a:r>
            <a:endParaRPr lang="en-US" dirty="0"/>
          </a:p>
        </p:txBody>
      </p:sp>
    </p:spTree>
    <p:extLst>
      <p:ext uri="{BB962C8B-B14F-4D97-AF65-F5344CB8AC3E}">
        <p14:creationId xmlns:p14="http://schemas.microsoft.com/office/powerpoint/2010/main" val="1000008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71600" y="381000"/>
            <a:ext cx="7107730" cy="571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9550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953000"/>
          </a:xfrm>
        </p:spPr>
        <p:txBody>
          <a:bodyPr>
            <a:normAutofit fontScale="77500" lnSpcReduction="20000"/>
          </a:bodyPr>
          <a:lstStyle/>
          <a:p>
            <a:pPr marL="0" indent="0">
              <a:buNone/>
            </a:pPr>
            <a:r>
              <a:rPr lang="en-US" b="1" u="sng" dirty="0"/>
              <a:t>Lesson A </a:t>
            </a:r>
            <a:r>
              <a:rPr lang="en-US" dirty="0"/>
              <a:t>: Students watch a short video about the use of</a:t>
            </a:r>
          </a:p>
          <a:p>
            <a:pPr marL="0" indent="0">
              <a:buNone/>
            </a:pPr>
            <a:endParaRPr lang="en-US" dirty="0" smtClean="0"/>
          </a:p>
          <a:p>
            <a:pPr marL="0" indent="0" algn="ctr">
              <a:buNone/>
            </a:pPr>
            <a:r>
              <a:rPr lang="en-US" dirty="0" smtClean="0"/>
              <a:t>Geometry </a:t>
            </a:r>
            <a:r>
              <a:rPr lang="en-US" dirty="0"/>
              <a:t>in everyday life. They discuss in groups the various</a:t>
            </a:r>
          </a:p>
          <a:p>
            <a:pPr marL="0" indent="0" algn="ctr">
              <a:buNone/>
            </a:pPr>
            <a:r>
              <a:rPr lang="en-US" dirty="0"/>
              <a:t>occupations/professions that use it. The students put</a:t>
            </a:r>
          </a:p>
          <a:p>
            <a:pPr marL="0" indent="0" algn="ctr">
              <a:buNone/>
            </a:pPr>
            <a:r>
              <a:rPr lang="en-US" dirty="0"/>
              <a:t>themselves into the shoes of these professionals and design</a:t>
            </a:r>
          </a:p>
          <a:p>
            <a:pPr marL="0" indent="0" algn="ctr">
              <a:buNone/>
            </a:pPr>
            <a:r>
              <a:rPr lang="en-US" dirty="0"/>
              <a:t>Geometry-related question that might ensue.</a:t>
            </a:r>
          </a:p>
          <a:p>
            <a:pPr marL="0" indent="0" algn="ctr">
              <a:buNone/>
            </a:pPr>
            <a:endParaRPr lang="en-US" dirty="0" smtClean="0"/>
          </a:p>
          <a:p>
            <a:pPr marL="0" indent="0" algn="ctr">
              <a:buNone/>
            </a:pPr>
            <a:r>
              <a:rPr lang="en-US" dirty="0" smtClean="0"/>
              <a:t>(For </a:t>
            </a:r>
            <a:r>
              <a:rPr lang="en-US" dirty="0"/>
              <a:t>example: A Gardener would ask, how can I work out the</a:t>
            </a:r>
          </a:p>
          <a:p>
            <a:pPr marL="0" indent="0" algn="ctr">
              <a:buNone/>
            </a:pPr>
            <a:r>
              <a:rPr lang="en-US" dirty="0"/>
              <a:t>area of this non-rectangular garden</a:t>
            </a:r>
            <a:r>
              <a:rPr lang="en-US" dirty="0" smtClean="0"/>
              <a:t>)</a:t>
            </a:r>
          </a:p>
          <a:p>
            <a:pPr marL="0" indent="0" algn="ctr">
              <a:buNone/>
            </a:pPr>
            <a:endParaRPr lang="en-US" dirty="0"/>
          </a:p>
          <a:p>
            <a:pPr marL="0" indent="0" algn="ctr">
              <a:buNone/>
            </a:pPr>
            <a:r>
              <a:rPr lang="en-US" dirty="0" smtClean="0"/>
              <a:t>These </a:t>
            </a:r>
            <a:r>
              <a:rPr lang="en-US" dirty="0"/>
              <a:t>questions are used as a basis for curriculum design by</a:t>
            </a:r>
          </a:p>
          <a:p>
            <a:pPr marL="0" indent="0" algn="ctr">
              <a:buNone/>
            </a:pPr>
            <a:r>
              <a:rPr lang="en-US" dirty="0"/>
              <a:t>the </a:t>
            </a:r>
            <a:r>
              <a:rPr lang="en-US" dirty="0" smtClean="0"/>
              <a:t>teacher.</a:t>
            </a:r>
            <a:endParaRPr lang="en-US" dirty="0"/>
          </a:p>
        </p:txBody>
      </p:sp>
    </p:spTree>
    <p:extLst>
      <p:ext uri="{BB962C8B-B14F-4D97-AF65-F5344CB8AC3E}">
        <p14:creationId xmlns:p14="http://schemas.microsoft.com/office/powerpoint/2010/main" val="1173824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2800" b="1" dirty="0"/>
              <a:t>Lesson B (and home-learning) </a:t>
            </a:r>
            <a:r>
              <a:rPr lang="en-US" sz="2800" dirty="0"/>
              <a:t>: </a:t>
            </a:r>
            <a:endParaRPr lang="en-US" sz="2800" dirty="0" smtClean="0"/>
          </a:p>
          <a:p>
            <a:pPr marL="0" indent="0">
              <a:buNone/>
            </a:pPr>
            <a:r>
              <a:rPr lang="en-US" sz="2800" dirty="0" smtClean="0"/>
              <a:t>Using </a:t>
            </a:r>
            <a:r>
              <a:rPr lang="en-US" sz="2800" dirty="0"/>
              <a:t>Edmodo, the teacher creates long, complex and challenging questions emerging from the ideas from Lesson 1. Pupils are encouraged to have discourse offering each other hints and limited guidance to others as opposed to the correct definitive answer.</a:t>
            </a:r>
          </a:p>
          <a:p>
            <a:endParaRPr lang="en-US" dirty="0"/>
          </a:p>
        </p:txBody>
      </p:sp>
    </p:spTree>
    <p:extLst>
      <p:ext uri="{BB962C8B-B14F-4D97-AF65-F5344CB8AC3E}">
        <p14:creationId xmlns:p14="http://schemas.microsoft.com/office/powerpoint/2010/main" val="1308069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marL="0" indent="0" algn="ctr">
              <a:buNone/>
            </a:pPr>
            <a:r>
              <a:rPr lang="en-US" sz="2800" b="1" dirty="0"/>
              <a:t>Lesson C (and home-learning) </a:t>
            </a:r>
            <a:r>
              <a:rPr lang="en-US" sz="2800" dirty="0"/>
              <a:t>: </a:t>
            </a:r>
            <a:endParaRPr lang="en-US" sz="2800" dirty="0" smtClean="0"/>
          </a:p>
          <a:p>
            <a:pPr marL="0" indent="0" algn="ctr">
              <a:buNone/>
            </a:pPr>
            <a:r>
              <a:rPr lang="en-US" sz="2800" dirty="0" smtClean="0"/>
              <a:t>A </a:t>
            </a:r>
            <a:r>
              <a:rPr lang="en-US" sz="2800" dirty="0"/>
              <a:t>small selection </a:t>
            </a:r>
            <a:r>
              <a:rPr lang="en-US" sz="2800" dirty="0" smtClean="0"/>
              <a:t>of students </a:t>
            </a:r>
            <a:r>
              <a:rPr lang="en-US" sz="2800" dirty="0"/>
              <a:t>who have demonstrated mastery of </a:t>
            </a:r>
            <a:r>
              <a:rPr lang="en-US" sz="2800" dirty="0" err="1" smtClean="0"/>
              <a:t>conceptualknowledge</a:t>
            </a:r>
            <a:r>
              <a:rPr lang="en-US" sz="2800" dirty="0" smtClean="0"/>
              <a:t> </a:t>
            </a:r>
            <a:r>
              <a:rPr lang="en-US" sz="2800" dirty="0"/>
              <a:t>of the topic are nominated by the teacher </a:t>
            </a:r>
            <a:r>
              <a:rPr lang="en-US" sz="2800" dirty="0" smtClean="0"/>
              <a:t>to create further authentic </a:t>
            </a:r>
            <a:r>
              <a:rPr lang="en-US" sz="2800" dirty="0"/>
              <a:t>questions for their classmates. </a:t>
            </a:r>
            <a:r>
              <a:rPr lang="en-US" sz="2800" dirty="0" smtClean="0"/>
              <a:t>This will </a:t>
            </a:r>
            <a:r>
              <a:rPr lang="en-US" sz="2800" dirty="0"/>
              <a:t>take place on </a:t>
            </a:r>
            <a:r>
              <a:rPr lang="en-US" sz="2800" dirty="0" smtClean="0"/>
              <a:t>Edmodo. </a:t>
            </a:r>
          </a:p>
          <a:p>
            <a:pPr marL="0" indent="0" algn="ctr">
              <a:buNone/>
            </a:pPr>
            <a:endParaRPr lang="en-US" sz="2800" dirty="0" smtClean="0"/>
          </a:p>
          <a:p>
            <a:pPr marL="0" indent="0" algn="ctr">
              <a:buNone/>
            </a:pPr>
            <a:r>
              <a:rPr lang="en-US" sz="2800" dirty="0" smtClean="0"/>
              <a:t>Other </a:t>
            </a:r>
            <a:r>
              <a:rPr lang="en-US" sz="2800" dirty="0"/>
              <a:t>students are expected to contribute to the </a:t>
            </a:r>
            <a:r>
              <a:rPr lang="en-US" sz="2800" dirty="0" smtClean="0"/>
              <a:t>online  discourse </a:t>
            </a:r>
            <a:r>
              <a:rPr lang="en-US" sz="2800" dirty="0"/>
              <a:t>with experts offering guidance.</a:t>
            </a:r>
            <a:endParaRPr lang="en-US" sz="2800" b="1" dirty="0"/>
          </a:p>
        </p:txBody>
      </p:sp>
    </p:spTree>
    <p:extLst>
      <p:ext uri="{BB962C8B-B14F-4D97-AF65-F5344CB8AC3E}">
        <p14:creationId xmlns:p14="http://schemas.microsoft.com/office/powerpoint/2010/main" val="3601249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Principles of Knowledge building</a:t>
            </a:r>
            <a:endParaRPr lang="en-US" dirty="0"/>
          </a:p>
        </p:txBody>
      </p:sp>
      <p:sp>
        <p:nvSpPr>
          <p:cNvPr id="3" name="Content Placeholder 2"/>
          <p:cNvSpPr>
            <a:spLocks noGrp="1"/>
          </p:cNvSpPr>
          <p:nvPr>
            <p:ph idx="1"/>
          </p:nvPr>
        </p:nvSpPr>
        <p:spPr>
          <a:xfrm>
            <a:off x="457200" y="1600200"/>
            <a:ext cx="8458200" cy="4525963"/>
          </a:xfrm>
        </p:spPr>
        <p:txBody>
          <a:bodyPr/>
          <a:lstStyle/>
          <a:p>
            <a:pPr marL="0" indent="0">
              <a:buNone/>
            </a:pPr>
            <a:r>
              <a:rPr lang="en-US" dirty="0" smtClean="0"/>
              <a:t>● </a:t>
            </a:r>
            <a:r>
              <a:rPr lang="en-US" i="1" dirty="0"/>
              <a:t>Real ideas and authentic problems</a:t>
            </a:r>
          </a:p>
          <a:p>
            <a:pPr marL="0" indent="0">
              <a:buNone/>
            </a:pPr>
            <a:r>
              <a:rPr lang="en-US" i="1" dirty="0"/>
              <a:t>● Rise above</a:t>
            </a:r>
          </a:p>
          <a:p>
            <a:pPr marL="0" indent="0">
              <a:buNone/>
            </a:pPr>
            <a:r>
              <a:rPr lang="en-US" i="1" dirty="0"/>
              <a:t>● Community knowledge, </a:t>
            </a:r>
            <a:r>
              <a:rPr lang="en-US" i="1" dirty="0" smtClean="0"/>
              <a:t>collective responsibility</a:t>
            </a:r>
            <a:endParaRPr lang="en-US" i="1" dirty="0"/>
          </a:p>
          <a:p>
            <a:pPr marL="0" indent="0">
              <a:buNone/>
            </a:pPr>
            <a:r>
              <a:rPr lang="en-US" i="1" dirty="0"/>
              <a:t>● Pervasive Knowledge building</a:t>
            </a:r>
          </a:p>
          <a:p>
            <a:pPr marL="0" indent="0">
              <a:buNone/>
            </a:pPr>
            <a:r>
              <a:rPr lang="en-US" i="1" dirty="0"/>
              <a:t>● Knowledge building discourse</a:t>
            </a:r>
            <a:endParaRPr lang="en-US" dirty="0"/>
          </a:p>
        </p:txBody>
      </p:sp>
    </p:spTree>
    <p:extLst>
      <p:ext uri="{BB962C8B-B14F-4D97-AF65-F5344CB8AC3E}">
        <p14:creationId xmlns:p14="http://schemas.microsoft.com/office/powerpoint/2010/main" val="3942216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143000"/>
          </a:xfrm>
        </p:spPr>
        <p:txBody>
          <a:bodyPr/>
          <a:lstStyle/>
          <a:p>
            <a:r>
              <a:rPr lang="en-US" dirty="0"/>
              <a:t>Part II: Implementation</a:t>
            </a:r>
          </a:p>
        </p:txBody>
      </p:sp>
      <p:sp>
        <p:nvSpPr>
          <p:cNvPr id="3" name="Content Placeholder 2"/>
          <p:cNvSpPr>
            <a:spLocks noGrp="1"/>
          </p:cNvSpPr>
          <p:nvPr>
            <p:ph idx="1"/>
          </p:nvPr>
        </p:nvSpPr>
        <p:spPr>
          <a:xfrm>
            <a:off x="457200" y="1981200"/>
            <a:ext cx="8229600" cy="3048000"/>
          </a:xfrm>
        </p:spPr>
        <p:txBody>
          <a:bodyPr>
            <a:normAutofit/>
          </a:bodyPr>
          <a:lstStyle/>
          <a:p>
            <a:pPr marL="0" indent="0" algn="ctr">
              <a:buNone/>
            </a:pPr>
            <a:r>
              <a:rPr lang="en-US" sz="2800" dirty="0" smtClean="0"/>
              <a:t>Using skills acquired from learning Area / Perimeter / Circles /Pythagoras students are to discuss approaches to several long-term problems. Ensure that students are only allowed to give hints / clues , maximizing all of their knowledge rather than going to the final answer.</a:t>
            </a:r>
            <a:endParaRPr lang="en-US" sz="2800" dirty="0"/>
          </a:p>
        </p:txBody>
      </p:sp>
    </p:spTree>
    <p:extLst>
      <p:ext uri="{BB962C8B-B14F-4D97-AF65-F5344CB8AC3E}">
        <p14:creationId xmlns:p14="http://schemas.microsoft.com/office/powerpoint/2010/main" val="1975380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494</Words>
  <Application>Microsoft Office PowerPoint</Application>
  <PresentationFormat>On-screen Show (4:3)</PresentationFormat>
  <Paragraphs>45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Shape, Space and Measure (Geometry)</vt:lpstr>
      <vt:lpstr>Core Concepts and Skills</vt:lpstr>
      <vt:lpstr>PowerPoint Presentation</vt:lpstr>
      <vt:lpstr>PowerPoint Presentation</vt:lpstr>
      <vt:lpstr>PowerPoint Presentation</vt:lpstr>
      <vt:lpstr>PowerPoint Presentation</vt:lpstr>
      <vt:lpstr>Principles of Knowledge building</vt:lpstr>
      <vt:lpstr>Part II: Implementation</vt:lpstr>
      <vt:lpstr>Developing a collaborative culture ….</vt:lpstr>
      <vt:lpstr>Constraints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Ching Yi</dc:creator>
  <cp:lastModifiedBy>LEE, Ching Yi</cp:lastModifiedBy>
  <cp:revision>2</cp:revision>
  <dcterms:created xsi:type="dcterms:W3CDTF">2016-05-06T10:29:38Z</dcterms:created>
  <dcterms:modified xsi:type="dcterms:W3CDTF">2016-05-06T10:40:27Z</dcterms:modified>
</cp:coreProperties>
</file>