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42C3175-52BF-484F-9871-1A4958DB161E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209C340-47B2-4104-A104-20A87305B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3175-52BF-484F-9871-1A4958DB161E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C340-47B2-4104-A104-20A87305B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3175-52BF-484F-9871-1A4958DB161E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C340-47B2-4104-A104-20A87305B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3175-52BF-484F-9871-1A4958DB161E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C340-47B2-4104-A104-20A87305B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3175-52BF-484F-9871-1A4958DB161E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C340-47B2-4104-A104-20A87305B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3175-52BF-484F-9871-1A4958DB161E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C340-47B2-4104-A104-20A87305B8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3175-52BF-484F-9871-1A4958DB161E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C340-47B2-4104-A104-20A87305B8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3175-52BF-484F-9871-1A4958DB161E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C340-47B2-4104-A104-20A87305B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3175-52BF-484F-9871-1A4958DB161E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C340-47B2-4104-A104-20A87305B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42C3175-52BF-484F-9871-1A4958DB161E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209C340-47B2-4104-A104-20A87305B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42C3175-52BF-484F-9871-1A4958DB161E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209C340-47B2-4104-A104-20A87305B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42C3175-52BF-484F-9871-1A4958DB161E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209C340-47B2-4104-A104-20A87305B8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981200"/>
            <a:ext cx="5723468" cy="2937225"/>
          </a:xfrm>
        </p:spPr>
        <p:txBody>
          <a:bodyPr>
            <a:noAutofit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/>
              <a:t>Implementing KB Principles in the Secondary English Classroom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69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Writing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675" y="2178497"/>
            <a:ext cx="6196013" cy="3485257"/>
          </a:xfrm>
        </p:spPr>
      </p:pic>
    </p:spTree>
    <p:extLst>
      <p:ext uri="{BB962C8B-B14F-4D97-AF65-F5344CB8AC3E}">
        <p14:creationId xmlns:p14="http://schemas.microsoft.com/office/powerpoint/2010/main" val="823658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Writing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675" y="2178497"/>
            <a:ext cx="6196013" cy="3485257"/>
          </a:xfrm>
        </p:spPr>
      </p:pic>
    </p:spTree>
    <p:extLst>
      <p:ext uri="{BB962C8B-B14F-4D97-AF65-F5344CB8AC3E}">
        <p14:creationId xmlns:p14="http://schemas.microsoft.com/office/powerpoint/2010/main" val="1492817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Writing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675" y="2178497"/>
            <a:ext cx="6196013" cy="3485257"/>
          </a:xfrm>
        </p:spPr>
      </p:pic>
    </p:spTree>
    <p:extLst>
      <p:ext uri="{BB962C8B-B14F-4D97-AF65-F5344CB8AC3E}">
        <p14:creationId xmlns:p14="http://schemas.microsoft.com/office/powerpoint/2010/main" val="1159422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675" y="2178497"/>
            <a:ext cx="6196013" cy="3485257"/>
          </a:xfrm>
        </p:spPr>
      </p:pic>
    </p:spTree>
    <p:extLst>
      <p:ext uri="{BB962C8B-B14F-4D97-AF65-F5344CB8AC3E}">
        <p14:creationId xmlns:p14="http://schemas.microsoft.com/office/powerpoint/2010/main" val="2159275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675" y="2178497"/>
            <a:ext cx="6196013" cy="3485257"/>
          </a:xfrm>
        </p:spPr>
      </p:pic>
    </p:spTree>
    <p:extLst>
      <p:ext uri="{BB962C8B-B14F-4D97-AF65-F5344CB8AC3E}">
        <p14:creationId xmlns:p14="http://schemas.microsoft.com/office/powerpoint/2010/main" val="582599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675" y="2178497"/>
            <a:ext cx="6196013" cy="3485257"/>
          </a:xfrm>
        </p:spPr>
      </p:pic>
    </p:spTree>
    <p:extLst>
      <p:ext uri="{BB962C8B-B14F-4D97-AF65-F5344CB8AC3E}">
        <p14:creationId xmlns:p14="http://schemas.microsoft.com/office/powerpoint/2010/main" val="3234530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6196405" cy="4038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students, among themselves in their own groups, developed a stronger awareness of the nuances in each of the vocabulary words</a:t>
            </a:r>
          </a:p>
          <a:p>
            <a:r>
              <a:rPr lang="en-US" dirty="0" smtClean="0"/>
              <a:t>Given the opportunity and freedom to ‘mess around’, they did so fruitfully without requiring too much teacher assistance</a:t>
            </a:r>
          </a:p>
          <a:p>
            <a:r>
              <a:rPr lang="en-US" dirty="0" smtClean="0"/>
              <a:t>In the brainstorming, the writing, and the re-writing, students were able to critique each others’ ideas, offer suggestions and agree upon amendments</a:t>
            </a:r>
          </a:p>
        </p:txBody>
      </p:sp>
    </p:spTree>
    <p:extLst>
      <p:ext uri="{BB962C8B-B14F-4D97-AF65-F5344CB8AC3E}">
        <p14:creationId xmlns:p14="http://schemas.microsoft.com/office/powerpoint/2010/main" val="185753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11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Eng. Panel Concerns: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05000"/>
            <a:ext cx="6196405" cy="3810000"/>
          </a:xfrm>
        </p:spPr>
        <p:txBody>
          <a:bodyPr>
            <a:noAutofit/>
          </a:bodyPr>
          <a:lstStyle/>
          <a:p>
            <a:r>
              <a:rPr lang="en-US" sz="2500" dirty="0" smtClean="0"/>
              <a:t>Based on exam results, vocabulary is an area of frustration for teachers at my school</a:t>
            </a:r>
          </a:p>
          <a:p>
            <a:pPr lvl="1"/>
            <a:r>
              <a:rPr lang="en-US" sz="2500" dirty="0" smtClean="0"/>
              <a:t>We spend a lot of time on it</a:t>
            </a:r>
          </a:p>
          <a:p>
            <a:pPr lvl="1"/>
            <a:r>
              <a:rPr lang="en-US" sz="2500" dirty="0" smtClean="0"/>
              <a:t>Students go through near daily dictations</a:t>
            </a:r>
          </a:p>
          <a:p>
            <a:pPr lvl="1"/>
            <a:r>
              <a:rPr lang="en-US" sz="2500" dirty="0" smtClean="0"/>
              <a:t>Exam results show students continue to spell words incorrectly + don’t know the meaning of the words.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5466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Mundane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6196405" cy="3603812"/>
          </a:xfrm>
        </p:spPr>
        <p:txBody>
          <a:bodyPr>
            <a:noAutofit/>
          </a:bodyPr>
          <a:lstStyle/>
          <a:p>
            <a:r>
              <a:rPr lang="en-US" sz="2800" dirty="0" smtClean="0"/>
              <a:t>Students are presented vocabulary within a text</a:t>
            </a:r>
          </a:p>
          <a:p>
            <a:r>
              <a:rPr lang="en-US" sz="2800" dirty="0" smtClean="0"/>
              <a:t>Students are asked to write down the vocabulary word and then write its Chinese equivalent</a:t>
            </a:r>
          </a:p>
          <a:p>
            <a:r>
              <a:rPr lang="en-US" sz="2800" dirty="0" smtClean="0"/>
              <a:t>Students are given word </a:t>
            </a:r>
            <a:r>
              <a:rPr lang="en-US" sz="2800" dirty="0" err="1" smtClean="0"/>
              <a:t>clozes</a:t>
            </a:r>
            <a:r>
              <a:rPr lang="en-US" sz="2800" dirty="0" smtClean="0"/>
              <a:t> or other fill in the blank tasks</a:t>
            </a:r>
          </a:p>
          <a:p>
            <a:r>
              <a:rPr lang="en-US" sz="2800" dirty="0" smtClean="0"/>
              <a:t>Students memorize the spelling for dictations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9088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6196405" cy="36038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While focusing on such a narrow area of acquiring vocabulary might not be a good object of a full KB discourse study, there are principles contained within KB theory that can be applied to deliver more consequential outcomes for students learning new vocabulary.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429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KB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Real Ideas and Authentic </a:t>
            </a:r>
            <a:r>
              <a:rPr lang="en-US" sz="3200" dirty="0"/>
              <a:t>P</a:t>
            </a:r>
            <a:r>
              <a:rPr lang="en-US" sz="3200" dirty="0" smtClean="0"/>
              <a:t>roblems</a:t>
            </a:r>
          </a:p>
          <a:p>
            <a:endParaRPr lang="en-US" sz="3200" dirty="0"/>
          </a:p>
          <a:p>
            <a:r>
              <a:rPr lang="en-US" sz="3200" dirty="0" smtClean="0"/>
              <a:t>Epistemic Agency</a:t>
            </a:r>
          </a:p>
          <a:p>
            <a:endParaRPr lang="en-US" sz="3200" dirty="0"/>
          </a:p>
          <a:p>
            <a:r>
              <a:rPr lang="en-US" sz="3200" dirty="0" smtClean="0"/>
              <a:t>Community Knowledge, Collective Responsibility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8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Unit: Growing Pains (teen problems, issues)</a:t>
            </a:r>
          </a:p>
          <a:p>
            <a:r>
              <a:rPr lang="en-US" sz="2800" dirty="0" smtClean="0"/>
              <a:t>Targeted Vocabulary in the unit (adjectives describing personality):</a:t>
            </a:r>
          </a:p>
          <a:p>
            <a:pPr lvl="1"/>
            <a:r>
              <a:rPr lang="en-US" sz="2400" dirty="0" smtClean="0"/>
              <a:t>Outspoken, pessimistic, stubborn, optimistic, anxious, outgoing, caring, playful</a:t>
            </a:r>
          </a:p>
        </p:txBody>
      </p:sp>
    </p:spTree>
    <p:extLst>
      <p:ext uri="{BB962C8B-B14F-4D97-AF65-F5344CB8AC3E}">
        <p14:creationId xmlns:p14="http://schemas.microsoft.com/office/powerpoint/2010/main" val="257522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6965245" cy="858817"/>
          </a:xfrm>
        </p:spPr>
        <p:txBody>
          <a:bodyPr>
            <a:normAutofit/>
          </a:bodyPr>
          <a:lstStyle/>
          <a:p>
            <a:r>
              <a:rPr lang="en-US" dirty="0" smtClean="0"/>
              <a:t>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6196405" cy="4419600"/>
          </a:xfrm>
        </p:spPr>
        <p:txBody>
          <a:bodyPr/>
          <a:lstStyle/>
          <a:p>
            <a:r>
              <a:rPr lang="en-US" dirty="0" smtClean="0"/>
              <a:t>Class Organization</a:t>
            </a:r>
          </a:p>
          <a:p>
            <a:pPr lvl="1"/>
            <a:r>
              <a:rPr lang="en-US" dirty="0" smtClean="0"/>
              <a:t>Groups of 4 (8 groups in total)</a:t>
            </a:r>
          </a:p>
          <a:p>
            <a:pPr lvl="1"/>
            <a:r>
              <a:rPr lang="en-US" dirty="0" smtClean="0"/>
              <a:t>Each group assigned a vocabulary word</a:t>
            </a:r>
            <a:endParaRPr lang="en-US" dirty="0"/>
          </a:p>
          <a:p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4 Corners Brainstorm (How does a ____ person behave?; Similar words; Opposite words; a person you know that is ____)</a:t>
            </a:r>
          </a:p>
          <a:p>
            <a:pPr lvl="1"/>
            <a:r>
              <a:rPr lang="en-US" dirty="0" smtClean="0"/>
              <a:t>Group Writing (a script based on their word)</a:t>
            </a:r>
          </a:p>
          <a:p>
            <a:pPr lvl="1"/>
            <a:r>
              <a:rPr lang="en-US" dirty="0" smtClean="0"/>
              <a:t>Script editing (after teacher feedback)</a:t>
            </a:r>
          </a:p>
          <a:p>
            <a:pPr lvl="1"/>
            <a:r>
              <a:rPr lang="en-US" dirty="0" smtClean="0"/>
              <a:t>Group discussion and re-write</a:t>
            </a:r>
          </a:p>
          <a:p>
            <a:pPr lvl="1"/>
            <a:r>
              <a:rPr lang="en-US" dirty="0" smtClean="0"/>
              <a:t>Performance and Edmodo Sharing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5982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Corners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905000"/>
            <a:ext cx="6196013" cy="3485257"/>
          </a:xfrm>
        </p:spPr>
      </p:pic>
    </p:spTree>
    <p:extLst>
      <p:ext uri="{BB962C8B-B14F-4D97-AF65-F5344CB8AC3E}">
        <p14:creationId xmlns:p14="http://schemas.microsoft.com/office/powerpoint/2010/main" val="328099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Corners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675" y="2178497"/>
            <a:ext cx="6196013" cy="3485257"/>
          </a:xfrm>
        </p:spPr>
      </p:pic>
    </p:spTree>
    <p:extLst>
      <p:ext uri="{BB962C8B-B14F-4D97-AF65-F5344CB8AC3E}">
        <p14:creationId xmlns:p14="http://schemas.microsoft.com/office/powerpoint/2010/main" val="3330598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360</TotalTime>
  <Words>348</Words>
  <Application>Microsoft Office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Pushpin</vt:lpstr>
      <vt:lpstr>   Implementing KB Principles in the Secondary English Classroom</vt:lpstr>
      <vt:lpstr>Eng. Panel Concerns: Vocabulary</vt:lpstr>
      <vt:lpstr>Mundane Practices</vt:lpstr>
      <vt:lpstr>My Theory</vt:lpstr>
      <vt:lpstr>Targeted KB Principles</vt:lpstr>
      <vt:lpstr>The Content</vt:lpstr>
      <vt:lpstr>The Plan</vt:lpstr>
      <vt:lpstr>Four Corners</vt:lpstr>
      <vt:lpstr>Four Corners</vt:lpstr>
      <vt:lpstr>Group Writing</vt:lpstr>
      <vt:lpstr>Group Writing</vt:lpstr>
      <vt:lpstr>Group Writing</vt:lpstr>
      <vt:lpstr>Performance</vt:lpstr>
      <vt:lpstr>Performance</vt:lpstr>
      <vt:lpstr>Performance</vt:lpstr>
      <vt:lpstr>Reflections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Wong Gilbert Ting Hin</dc:creator>
  <cp:lastModifiedBy>Wong Gilbert Ting Hin</cp:lastModifiedBy>
  <cp:revision>11</cp:revision>
  <dcterms:created xsi:type="dcterms:W3CDTF">2016-04-27T02:00:17Z</dcterms:created>
  <dcterms:modified xsi:type="dcterms:W3CDTF">2016-04-27T08:01:01Z</dcterms:modified>
</cp:coreProperties>
</file>