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5143500" type="screen16x9"/>
  <p:notesSz cx="6858000" cy="9144000"/>
  <p:embeddedFontLst>
    <p:embeddedFont>
      <p:font typeface="PT Sans Narrow" panose="020B0604020202020204" charset="-120"/>
      <p:regular r:id="rId29"/>
      <p:bold r:id="rId30"/>
    </p:embeddedFont>
    <p:embeddedFont>
      <p:font typeface="Open Sans" panose="020B0604020202020204" charset="-120"/>
      <p:regular r:id="rId31"/>
      <p:bold r:id="rId32"/>
      <p:italic r:id="rId33"/>
      <p:boldItalic r:id="rId34"/>
    </p:embeddedFont>
    <p:embeddedFont>
      <p:font typeface="新細明體" panose="02020500000000000000" pitchFamily="18" charset="-120"/>
      <p:regular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0" autoAdjust="0"/>
    <p:restoredTop sz="94660"/>
  </p:normalViewPr>
  <p:slideViewPr>
    <p:cSldViewPr snapToGrid="0">
      <p:cViewPr>
        <p:scale>
          <a:sx n="78" d="100"/>
          <a:sy n="78" d="100"/>
        </p:scale>
        <p:origin x="-522" y="-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61485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6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5362" name="Shape 6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33794" name="Shape 12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35842" name="Shape 13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37890" name="Shape 13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39938" name="Shape 14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5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44034" name="Shape 15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50178" name="Shape 16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52226" name="Shape 17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54274" name="Shape 17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1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56322" name="Shape 18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58370" name="Shape 18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7410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1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60418" name="Shape 19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1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62466" name="Shape 19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64514" name="Shape 20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2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66562" name="Shape 21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2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68610" name="Shape 21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70658" name="Shape 22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72706" name="Shape 22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7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9458" name="Shape 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8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1506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23554" name="Shape 9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25602" name="Shape 10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27650" name="Shape 1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29698" name="Shape 11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Arial" charset="0"/>
              <a:ea typeface="新細明體" pitchFamily="18" charset="-120"/>
              <a:sym typeface="Arial" charset="0"/>
            </a:endParaRPr>
          </a:p>
        </p:txBody>
      </p:sp>
      <p:sp>
        <p:nvSpPr>
          <p:cNvPr id="31746" name="Shape 12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>
            <a:cxnSpLocks noChangeShapeType="1"/>
          </p:cNvCxnSpPr>
          <p:nvPr/>
        </p:nvCxnSpPr>
        <p:spPr bwMode="auto">
          <a:xfrm>
            <a:off x="7007225" y="3176588"/>
            <a:ext cx="56197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" name="Shape 11"/>
          <p:cNvCxnSpPr>
            <a:cxnSpLocks noChangeShapeType="1"/>
          </p:cNvCxnSpPr>
          <p:nvPr/>
        </p:nvCxnSpPr>
        <p:spPr bwMode="auto">
          <a:xfrm>
            <a:off x="1574800" y="3157538"/>
            <a:ext cx="56197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6" name="Shape 12"/>
          <p:cNvGrpSpPr>
            <a:grpSpLocks/>
          </p:cNvGrpSpPr>
          <p:nvPr/>
        </p:nvGrpSpPr>
        <p:grpSpPr bwMode="auto">
          <a:xfrm>
            <a:off x="1004888" y="1022350"/>
            <a:ext cx="7135812" cy="152400"/>
            <a:chOff x="1346427" y="1011300"/>
            <a:chExt cx="6452100" cy="152400"/>
          </a:xfrm>
        </p:grpSpPr>
        <p:cxnSp>
          <p:nvCxnSpPr>
            <p:cNvPr id="7" name="Shape 13"/>
            <p:cNvCxnSpPr/>
            <p:nvPr/>
          </p:nvCxnSpPr>
          <p:spPr>
            <a:xfrm rot="10800000">
              <a:off x="1346427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14"/>
            <p:cNvCxnSpPr/>
            <p:nvPr/>
          </p:nvCxnSpPr>
          <p:spPr>
            <a:xfrm rot="10800000">
              <a:off x="1346427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" name="Shape 15"/>
          <p:cNvGrpSpPr>
            <a:grpSpLocks/>
          </p:cNvGrpSpPr>
          <p:nvPr/>
        </p:nvGrpSpPr>
        <p:grpSpPr bwMode="auto">
          <a:xfrm>
            <a:off x="1004888" y="3968750"/>
            <a:ext cx="7135812" cy="152400"/>
            <a:chOff x="1346434" y="3969087"/>
            <a:chExt cx="6452100" cy="152400"/>
          </a:xfrm>
        </p:grpSpPr>
        <p:cxnSp>
          <p:nvCxnSpPr>
            <p:cNvPr id="10" name="Shape 16"/>
            <p:cNvCxnSpPr/>
            <p:nvPr/>
          </p:nvCxnSpPr>
          <p:spPr>
            <a:xfrm>
              <a:off x="1346434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7"/>
            <p:cNvCxnSpPr/>
            <p:nvPr/>
          </p:nvCxnSpPr>
          <p:spPr>
            <a:xfrm>
              <a:off x="1346434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5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5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5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5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5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5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5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5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2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F38FFAB7-65AE-43DC-BD3E-42A1624F3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 Narrow"/>
              <a:buNone/>
              <a:defRPr sz="2400" b="0" i="0" u="none" strike="noStrike" cap="non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" name="Shape 56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EB7439B6-E008-4A72-B26D-E0F5A2D1F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8"/>
          <p:cNvSpPr>
            <a:spLocks noChangeArrowheads="1"/>
          </p:cNvSpPr>
          <p:nvPr/>
        </p:nvSpPr>
        <p:spPr bwMode="auto">
          <a:xfrm>
            <a:off x="0" y="5045075"/>
            <a:ext cx="9144000" cy="984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zh-TW" altLang="en-US"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T Sans Narrow"/>
              <a:buNone/>
              <a:defRPr sz="13000" b="1" i="0" u="none" strike="noStrike" cap="non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 algn="ctr">
              <a:spcBef>
                <a:spcPts val="0"/>
              </a:spcBef>
              <a:buClr>
                <a:schemeClr val="accent3"/>
              </a:buClr>
              <a:buFont typeface="PT Sans Narrow"/>
              <a:buNone/>
              <a:defRPr sz="13000" b="1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 algn="ctr">
              <a:spcBef>
                <a:spcPts val="0"/>
              </a:spcBef>
              <a:buClr>
                <a:schemeClr val="accent3"/>
              </a:buClr>
              <a:buFont typeface="PT Sans Narrow"/>
              <a:buNone/>
              <a:defRPr sz="13000" b="1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 algn="ctr">
              <a:spcBef>
                <a:spcPts val="0"/>
              </a:spcBef>
              <a:buClr>
                <a:schemeClr val="accent3"/>
              </a:buClr>
              <a:buFont typeface="PT Sans Narrow"/>
              <a:buNone/>
              <a:defRPr sz="13000" b="1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 algn="ctr">
              <a:spcBef>
                <a:spcPts val="0"/>
              </a:spcBef>
              <a:buClr>
                <a:schemeClr val="accent3"/>
              </a:buClr>
              <a:buFont typeface="PT Sans Narrow"/>
              <a:buNone/>
              <a:defRPr sz="13000" b="1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 algn="ctr">
              <a:spcBef>
                <a:spcPts val="0"/>
              </a:spcBef>
              <a:buClr>
                <a:schemeClr val="accent3"/>
              </a:buClr>
              <a:buFont typeface="PT Sans Narrow"/>
              <a:buNone/>
              <a:defRPr sz="13000" b="1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 algn="ctr">
              <a:spcBef>
                <a:spcPts val="0"/>
              </a:spcBef>
              <a:buClr>
                <a:schemeClr val="accent3"/>
              </a:buClr>
              <a:buFont typeface="PT Sans Narrow"/>
              <a:buNone/>
              <a:defRPr sz="13000" b="1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 algn="ctr">
              <a:spcBef>
                <a:spcPts val="0"/>
              </a:spcBef>
              <a:buClr>
                <a:schemeClr val="accent3"/>
              </a:buClr>
              <a:buFont typeface="PT Sans Narrow"/>
              <a:buNone/>
              <a:defRPr sz="13000" b="1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 algn="ctr">
              <a:spcBef>
                <a:spcPts val="0"/>
              </a:spcBef>
              <a:buClr>
                <a:schemeClr val="accent3"/>
              </a:buClr>
              <a:buFont typeface="PT Sans Narrow"/>
              <a:buNone/>
              <a:defRPr sz="13000" b="1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" name="Shape 6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B8C2B685-2CB5-4B9D-BFF4-794C6CE1A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"/>
          <p:cNvSpPr/>
          <p:nvPr/>
        </p:nvSpPr>
        <p:spPr>
          <a:xfrm>
            <a:off x="0" y="5045075"/>
            <a:ext cx="9144000" cy="98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zh-TW" altLang="en-US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" name="Shape 2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F58585A4-D708-485F-8FC4-58F9B5444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01B09339-A24F-4677-B04B-0E159002B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zh-TW" altLang="en-US"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FFFFFF"/>
              </a:buClr>
              <a:buSzPct val="25000"/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fld id="{8A11EA00-6148-4261-AA1C-17CCA9D93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" name="Shape 36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B250CAF2-53BC-47F5-A17C-DC539E79A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3" name="Shape 3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98490389-30C8-486F-8472-BDEFBE8B9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" name="Shape 4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89F33940-D7C1-4182-AB0B-DD525542F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bg>
      <p:bgPr>
        <a:solidFill>
          <a:schemeClr val="accent6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 Narrow"/>
              <a:buNone/>
              <a:defRPr sz="5400" b="0" i="0" u="none" strike="noStrike" cap="non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PT Sans Narrow"/>
              <a:buNone/>
              <a:defRPr sz="5400" b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PT Sans Narrow"/>
              <a:buNone/>
              <a:defRPr sz="5400" b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PT Sans Narrow"/>
              <a:buNone/>
              <a:defRPr sz="5400" b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PT Sans Narrow"/>
              <a:buNone/>
              <a:defRPr sz="5400" b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PT Sans Narrow"/>
              <a:buNone/>
              <a:defRPr sz="5400" b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PT Sans Narrow"/>
              <a:buNone/>
              <a:defRPr sz="5400" b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PT Sans Narrow"/>
              <a:buNone/>
              <a:defRPr sz="5400" b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PT Sans Narrow"/>
              <a:buNone/>
              <a:defRPr sz="5400" b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3" name="Shape 46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charset="0"/>
              <a:buNone/>
              <a:defRPr/>
            </a:lvl1pPr>
          </a:lstStyle>
          <a:p>
            <a:fld id="{5CFD01D4-359F-4A64-ACBC-CDD4D7D48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zh-TW" altLang="en-US"/>
          </a:p>
        </p:txBody>
      </p:sp>
      <p:cxnSp>
        <p:nvCxnSpPr>
          <p:cNvPr id="6" name="Shape 4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PT Sans Narrow"/>
              <a:buNone/>
              <a:defRPr sz="4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PT Sans Narrow"/>
              <a:buNone/>
              <a:defRPr sz="4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5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FFFFFF"/>
              </a:buClr>
              <a:buSzPct val="25000"/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fld id="{7CFAED09-052B-47A5-BF8C-C60AB5A6B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266825"/>
            <a:ext cx="85217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695D46"/>
              </a:buClr>
              <a:buSzPct val="25000"/>
              <a:buFont typeface="Open Sans"/>
              <a:buNone/>
            </a:pPr>
            <a:fld id="{B37BB776-C94E-48F4-A86D-5C4B030B74AC}" type="slidenum">
              <a:rPr lang="en-US" sz="1000">
                <a:solidFill>
                  <a:srgbClr val="695D46"/>
                </a:solidFill>
                <a:latin typeface="Open Sans"/>
                <a:sym typeface="Open Sans"/>
              </a:rPr>
              <a:pPr algn="r">
                <a:buClr>
                  <a:srgbClr val="695D46"/>
                </a:buClr>
                <a:buSzPct val="25000"/>
                <a:buFont typeface="Open Sans"/>
                <a:buNone/>
              </a:pPr>
              <a:t>‹#›</a:t>
            </a:fld>
            <a:endParaRPr lang="en-US" sz="1000">
              <a:solidFill>
                <a:srgbClr val="695D46"/>
              </a:solidFill>
              <a:latin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40-df6b9DH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uYhDWBdC57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_RBHfjZsUQ&amp;list=PLIi4e7DUtEHmxoMvXr_6y9rz88KkSul2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_RBHfjZsUQ&amp;list=PLIi4e7DUtEHmxoMvXr_6y9rz88KkSul2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66"/>
          <p:cNvSpPr txBox="1">
            <a:spLocks noGrp="1"/>
          </p:cNvSpPr>
          <p:nvPr>
            <p:ph type="ctrTitle"/>
          </p:nvPr>
        </p:nvSpPr>
        <p:spPr>
          <a:xfrm>
            <a:off x="1004888" y="1751013"/>
            <a:ext cx="7135812" cy="10239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cs typeface="Arial" charset="0"/>
              </a:rPr>
              <a:t>Teaching of Biology - Ecosystem</a:t>
            </a:r>
          </a:p>
        </p:txBody>
      </p:sp>
      <p:sp>
        <p:nvSpPr>
          <p:cNvPr id="14338" name="Shape 67"/>
          <p:cNvSpPr txBox="1">
            <a:spLocks noGrp="1"/>
          </p:cNvSpPr>
          <p:nvPr>
            <p:ph type="subTitle" idx="1"/>
          </p:nvPr>
        </p:nvSpPr>
        <p:spPr>
          <a:xfrm>
            <a:off x="2136775" y="2849563"/>
            <a:ext cx="487045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Pct val="25000"/>
            </a:pPr>
            <a:r>
              <a:rPr lang="en-US" smtClean="0">
                <a:solidFill>
                  <a:srgbClr val="695D46"/>
                </a:solidFill>
                <a:cs typeface="Arial" charset="0"/>
              </a:rPr>
              <a:t>A Knowledge Building Approach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31"/>
          <p:cNvSpPr txBox="1">
            <a:spLocks noChangeArrowheads="1"/>
          </p:cNvSpPr>
          <p:nvPr/>
        </p:nvSpPr>
        <p:spPr bwMode="auto">
          <a:xfrm>
            <a:off x="827088" y="484188"/>
            <a:ext cx="76327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0000"/>
              </a:buClr>
              <a:buSzPct val="25000"/>
              <a:buFont typeface="Arial" charset="0"/>
              <a:buNone/>
            </a:pPr>
            <a:r>
              <a:rPr lang="en-US" sz="5000">
                <a:solidFill>
                  <a:srgbClr val="FF0000"/>
                </a:solidFill>
              </a:rPr>
              <a:t>Knowledge Building 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altLang="zh-TW" sz="5000">
              <a:solidFill>
                <a:srgbClr val="7030A0"/>
              </a:solidFill>
            </a:endParaRPr>
          </a:p>
          <a:p>
            <a:pPr algn="ctr">
              <a:buClr>
                <a:srgbClr val="7030A0"/>
              </a:buClr>
              <a:buSzPct val="25000"/>
              <a:buFont typeface="Arial" charset="0"/>
              <a:buNone/>
            </a:pPr>
            <a:r>
              <a:rPr lang="en-US" sz="5000">
                <a:solidFill>
                  <a:srgbClr val="7030A0"/>
                </a:solidFill>
              </a:rPr>
              <a:t>And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altLang="zh-TW" sz="5000">
              <a:solidFill>
                <a:srgbClr val="7030A0"/>
              </a:solidFill>
            </a:endParaRPr>
          </a:p>
          <a:p>
            <a:pPr algn="ctr">
              <a:buClr>
                <a:srgbClr val="FF0000"/>
              </a:buClr>
              <a:buSzPct val="25000"/>
              <a:buFont typeface="Arial" charset="0"/>
              <a:buNone/>
            </a:pPr>
            <a:r>
              <a:rPr lang="en-US" sz="5000">
                <a:solidFill>
                  <a:srgbClr val="FF0000"/>
                </a:solidFill>
              </a:rPr>
              <a:t>Knowledge Wall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36"/>
          <p:cNvSpPr txBox="1">
            <a:spLocks noChangeArrowheads="1"/>
          </p:cNvSpPr>
          <p:nvPr/>
        </p:nvSpPr>
        <p:spPr bwMode="auto">
          <a:xfrm>
            <a:off x="323850" y="1563688"/>
            <a:ext cx="8712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70C0"/>
              </a:buClr>
              <a:buSzPct val="25000"/>
              <a:buFont typeface="Arial" charset="0"/>
              <a:buNone/>
            </a:pPr>
            <a:r>
              <a:rPr lang="en-US" sz="3000">
                <a:solidFill>
                  <a:srgbClr val="0070C0"/>
                </a:solidFill>
              </a:rPr>
              <a:t>Level:	Form 5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300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SzPct val="25000"/>
              <a:buFont typeface="Arial" charset="0"/>
              <a:buNone/>
            </a:pPr>
            <a:r>
              <a:rPr lang="en-US" sz="3000">
                <a:solidFill>
                  <a:srgbClr val="0070C0"/>
                </a:solidFill>
              </a:rPr>
              <a:t>Class:	Form 5 Biology 1 and Form 5 Biology 2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300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SzPct val="25000"/>
              <a:buFont typeface="Arial" charset="0"/>
              <a:buNone/>
            </a:pPr>
            <a:r>
              <a:rPr lang="en-US" sz="3000">
                <a:solidFill>
                  <a:srgbClr val="0070C0"/>
                </a:solidFill>
              </a:rPr>
              <a:t>Ability:	Mixed ability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41"/>
          <p:cNvSpPr>
            <a:spLocks noChangeArrowheads="1"/>
          </p:cNvSpPr>
          <p:nvPr/>
        </p:nvSpPr>
        <p:spPr bwMode="auto">
          <a:xfrm>
            <a:off x="0" y="195263"/>
            <a:ext cx="9144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500"/>
              <a:t>	</a:t>
            </a:r>
            <a:r>
              <a:rPr lang="en-US" sz="2500" u="sng"/>
              <a:t>Biology 1</a:t>
            </a:r>
          </a:p>
          <a:p>
            <a:pPr>
              <a:buClr>
                <a:srgbClr val="00B0F0"/>
              </a:buClr>
              <a:buSzPct val="25000"/>
              <a:buFont typeface="Arial" charset="0"/>
              <a:buNone/>
            </a:pPr>
            <a:r>
              <a:rPr lang="en-US" sz="2500" b="1">
                <a:solidFill>
                  <a:srgbClr val="00B0F0"/>
                </a:solidFill>
              </a:rPr>
              <a:t>	Topic : </a:t>
            </a:r>
          </a:p>
          <a:p>
            <a:pPr>
              <a:buClr>
                <a:srgbClr val="00B0F0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00B0F0"/>
                </a:solidFill>
              </a:rPr>
              <a:t>	</a:t>
            </a:r>
            <a:r>
              <a:rPr lang="en-US" sz="2500" b="1" u="sng">
                <a:solidFill>
                  <a:srgbClr val="00B0F0"/>
                </a:solidFill>
              </a:rPr>
              <a:t>Interrelationships among rocky shore organisms </a:t>
            </a:r>
            <a:r>
              <a:rPr lang="en-US" sz="2500">
                <a:solidFill>
                  <a:srgbClr val="00B0F0"/>
                </a:solidFill>
              </a:rPr>
              <a:t>	</a:t>
            </a:r>
            <a:r>
              <a:rPr lang="en-US" sz="2500" b="1" u="sng">
                <a:solidFill>
                  <a:srgbClr val="00B0F0"/>
                </a:solidFill>
              </a:rPr>
              <a:t>/Adaptations of rocky shore organisms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/>
              <a:t>Rocky Shore </a:t>
            </a:r>
            <a:r>
              <a:rPr lang="en-US" sz="1500"/>
              <a:t>(video from Ho Koon Nature Education cum Astronomical Centre) </a:t>
            </a:r>
            <a:r>
              <a:rPr lang="en-US" sz="1500">
                <a:solidFill>
                  <a:srgbClr val="FF0000"/>
                </a:solidFill>
              </a:rPr>
              <a:t>(authoritative source)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https://www.youtube.com/watch?feature=player_embedded&amp;v=40-df6b9DHc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000"/>
          </a:p>
          <a:p>
            <a:pPr>
              <a:buClr>
                <a:srgbClr val="FF0000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FF0000"/>
                </a:solidFill>
              </a:rPr>
              <a:t>	Red – What I understand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500">
              <a:solidFill>
                <a:srgbClr val="FFFF00"/>
              </a:solidFill>
            </a:endParaRPr>
          </a:p>
          <a:p>
            <a:pPr>
              <a:buClr>
                <a:srgbClr val="FFC000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FFC000"/>
                </a:solidFill>
              </a:rPr>
              <a:t>	Yellow – My theory/ ideas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500">
              <a:solidFill>
                <a:srgbClr val="002060"/>
              </a:solidFill>
            </a:endParaRPr>
          </a:p>
          <a:p>
            <a:pPr>
              <a:buClr>
                <a:srgbClr val="388982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388982"/>
                </a:solidFill>
              </a:rPr>
              <a:t>	Green – New information/ Ideas that I need to know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297180"/>
            <a:ext cx="4334256" cy="325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21" y="760476"/>
            <a:ext cx="3032379" cy="404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4" y="464820"/>
            <a:ext cx="308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5" y="160781"/>
            <a:ext cx="3970401" cy="297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03" y="2212257"/>
            <a:ext cx="3422676" cy="256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Shape 17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76"/>
          <p:cNvSpPr>
            <a:spLocks noChangeArrowheads="1"/>
          </p:cNvSpPr>
          <p:nvPr/>
        </p:nvSpPr>
        <p:spPr bwMode="auto">
          <a:xfrm>
            <a:off x="0" y="195263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500"/>
              <a:t>	</a:t>
            </a:r>
            <a:r>
              <a:rPr lang="en-US" sz="2500" u="sng"/>
              <a:t>Biology 2</a:t>
            </a:r>
          </a:p>
          <a:p>
            <a:pPr>
              <a:buClr>
                <a:srgbClr val="00B0F0"/>
              </a:buClr>
              <a:buSzPct val="25000"/>
              <a:buFont typeface="Arial" charset="0"/>
              <a:buNone/>
            </a:pPr>
            <a:r>
              <a:rPr lang="en-US" sz="2500" b="1">
                <a:solidFill>
                  <a:srgbClr val="00B0F0"/>
                </a:solidFill>
              </a:rPr>
              <a:t>	Topic :	</a:t>
            </a:r>
          </a:p>
          <a:p>
            <a:pPr>
              <a:buClr>
                <a:srgbClr val="00B0F0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00B0F0"/>
                </a:solidFill>
              </a:rPr>
              <a:t>	</a:t>
            </a:r>
            <a:r>
              <a:rPr lang="en-US" sz="2500" b="1" u="sng">
                <a:solidFill>
                  <a:srgbClr val="00B0F0"/>
                </a:solidFill>
              </a:rPr>
              <a:t>Interrelationships among mangrove organisms</a:t>
            </a:r>
          </a:p>
          <a:p>
            <a:pPr>
              <a:buClr>
                <a:srgbClr val="00B0F0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00B0F0"/>
                </a:solidFill>
              </a:rPr>
              <a:t>	</a:t>
            </a:r>
            <a:r>
              <a:rPr lang="en-US" sz="2500" b="1" u="sng">
                <a:solidFill>
                  <a:srgbClr val="00B0F0"/>
                </a:solidFill>
              </a:rPr>
              <a:t>/Adaptations of mangrove organisms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/>
              <a:t>Mangrove </a:t>
            </a:r>
            <a:r>
              <a:rPr lang="en-US" sz="1500"/>
              <a:t>(video from Ho Koon Nature Education cum Astronomical Centre) </a:t>
            </a:r>
            <a:r>
              <a:rPr lang="en-US" sz="1500">
                <a:solidFill>
                  <a:srgbClr val="FF0000"/>
                </a:solidFill>
              </a:rPr>
              <a:t>(authoritative source)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1500"/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https://www.youtube.com/watch?feature=player_embedded&amp;v=uYhDWBdC57E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50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FF0000"/>
                </a:solidFill>
              </a:rPr>
              <a:t>	Red – What I understand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500">
              <a:solidFill>
                <a:srgbClr val="FFFF00"/>
              </a:solidFill>
            </a:endParaRPr>
          </a:p>
          <a:p>
            <a:pPr>
              <a:buClr>
                <a:srgbClr val="FFC000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FFC000"/>
                </a:solidFill>
              </a:rPr>
              <a:t>	Yellow – My theory/ ideas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500">
              <a:solidFill>
                <a:srgbClr val="002060"/>
              </a:solidFill>
            </a:endParaRPr>
          </a:p>
          <a:p>
            <a:pPr>
              <a:buClr>
                <a:srgbClr val="388982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388982"/>
                </a:solidFill>
              </a:rPr>
              <a:t>	Green – New information/ Ideas that I need to know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Shape 18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Shape 18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Shape 19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72"/>
          <p:cNvSpPr txBox="1">
            <a:spLocks noGrp="1"/>
          </p:cNvSpPr>
          <p:nvPr>
            <p:ph type="title"/>
          </p:nvPr>
        </p:nvSpPr>
        <p:spPr>
          <a:xfrm>
            <a:off x="311150" y="122238"/>
            <a:ext cx="8521700" cy="7064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cs typeface="Arial" charset="0"/>
              </a:rPr>
              <a:t>Prior Knowledge</a:t>
            </a:r>
          </a:p>
        </p:txBody>
      </p:sp>
      <p:sp>
        <p:nvSpPr>
          <p:cNvPr id="16386" name="Shape 73"/>
          <p:cNvSpPr txBox="1">
            <a:spLocks noGrp="1"/>
          </p:cNvSpPr>
          <p:nvPr>
            <p:ph type="body" idx="1"/>
          </p:nvPr>
        </p:nvSpPr>
        <p:spPr>
          <a:xfrm>
            <a:off x="311150" y="757238"/>
            <a:ext cx="8521700" cy="3303587"/>
          </a:xfrm>
        </p:spPr>
        <p:txBody>
          <a:bodyPr/>
          <a:lstStyle/>
          <a:p>
            <a:pPr marL="4572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Font typeface="Open Sans"/>
              <a:buChar char="●"/>
            </a:pPr>
            <a:r>
              <a:rPr lang="en-US" smtClean="0">
                <a:solidFill>
                  <a:srgbClr val="695D46"/>
                </a:solidFill>
                <a:cs typeface="Arial" charset="0"/>
              </a:rPr>
              <a:t>The last chapter - Biodiversity</a:t>
            </a:r>
          </a:p>
          <a:p>
            <a:pPr marL="914400" lvl="1" indent="-317500" eaLnBrk="1" hangingPunct="1">
              <a:spcBef>
                <a:spcPts val="1600"/>
              </a:spcBef>
              <a:spcAft>
                <a:spcPct val="0"/>
              </a:spcAft>
              <a:buClr>
                <a:srgbClr val="695D46"/>
              </a:buClr>
              <a:buFont typeface="Open Sans"/>
              <a:buChar char="○"/>
            </a:pPr>
            <a:r>
              <a:rPr lang="en-US" smtClean="0">
                <a:solidFill>
                  <a:srgbClr val="695D46"/>
                </a:solidFill>
                <a:cs typeface="Arial" charset="0"/>
              </a:rPr>
              <a:t>Classification</a:t>
            </a:r>
          </a:p>
        </p:txBody>
      </p:sp>
      <p:pic>
        <p:nvPicPr>
          <p:cNvPr id="16387" name="Shape 7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1397000"/>
            <a:ext cx="47117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Shape 7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3584575"/>
            <a:ext cx="409733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Shape 7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25" y="2000250"/>
            <a:ext cx="12319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Shape 77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3225" y="3140075"/>
            <a:ext cx="1062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Shape 19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Shape 20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677863"/>
            <a:ext cx="59801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Shape 202"/>
          <p:cNvSpPr>
            <a:spLocks noChangeArrowheads="1"/>
          </p:cNvSpPr>
          <p:nvPr/>
        </p:nvSpPr>
        <p:spPr bwMode="auto">
          <a:xfrm>
            <a:off x="2484438" y="123825"/>
            <a:ext cx="44561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0000"/>
              </a:buClr>
              <a:buSzPct val="25000"/>
              <a:buFont typeface="Arial" charset="0"/>
              <a:buNone/>
            </a:pPr>
            <a:r>
              <a:rPr lang="en-US" sz="3000">
                <a:solidFill>
                  <a:srgbClr val="FF0000"/>
                </a:solidFill>
              </a:rPr>
              <a:t>Red – What I understand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Shape 20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788988"/>
            <a:ext cx="5805488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Shape 208"/>
          <p:cNvSpPr>
            <a:spLocks noChangeArrowheads="1"/>
          </p:cNvSpPr>
          <p:nvPr/>
        </p:nvSpPr>
        <p:spPr bwMode="auto">
          <a:xfrm>
            <a:off x="2339975" y="160338"/>
            <a:ext cx="4562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C000"/>
              </a:buClr>
              <a:buSzPct val="25000"/>
              <a:buFont typeface="Arial" charset="0"/>
              <a:buNone/>
            </a:pPr>
            <a:r>
              <a:rPr lang="en-US" sz="3000">
                <a:solidFill>
                  <a:srgbClr val="FFC000"/>
                </a:solidFill>
              </a:rPr>
              <a:t>Yellow – My theory/ ideas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Shape 2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808038"/>
            <a:ext cx="5780087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Shape 214"/>
          <p:cNvSpPr>
            <a:spLocks noChangeArrowheads="1"/>
          </p:cNvSpPr>
          <p:nvPr/>
        </p:nvSpPr>
        <p:spPr bwMode="auto">
          <a:xfrm>
            <a:off x="84138" y="195263"/>
            <a:ext cx="89646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388982"/>
              </a:buClr>
              <a:buSzPct val="25000"/>
              <a:buFont typeface="Arial" charset="0"/>
              <a:buNone/>
            </a:pPr>
            <a:r>
              <a:rPr lang="en-US" sz="3000">
                <a:solidFill>
                  <a:srgbClr val="388982"/>
                </a:solidFill>
              </a:rPr>
              <a:t>Green – New information/ Ideas that I need to know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Shape 2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Shape 220"/>
          <p:cNvSpPr txBox="1">
            <a:spLocks noChangeArrowheads="1"/>
          </p:cNvSpPr>
          <p:nvPr/>
        </p:nvSpPr>
        <p:spPr bwMode="auto">
          <a:xfrm>
            <a:off x="4108450" y="266700"/>
            <a:ext cx="503555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/>
              <a:t>After evaluate some of the notes with the students, each student was asked to do the following:</a:t>
            </a:r>
          </a:p>
          <a:p>
            <a:pPr>
              <a:buClr>
                <a:srgbClr val="FF00FF"/>
              </a:buClr>
              <a:buSzPct val="25000"/>
              <a:buFont typeface="Arial" charset="0"/>
              <a:buNone/>
            </a:pPr>
            <a:r>
              <a:rPr lang="en-US" sz="2000">
                <a:solidFill>
                  <a:srgbClr val="FF00FF"/>
                </a:solidFill>
              </a:rPr>
              <a:t>(1) Read the notes on the wall.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000"/>
          </a:p>
          <a:p>
            <a:pPr>
              <a:buClr>
                <a:schemeClr val="accent1"/>
              </a:buClr>
              <a:buSzPct val="25000"/>
              <a:buFont typeface="Arial" charset="0"/>
              <a:buNone/>
            </a:pPr>
            <a:r>
              <a:rPr lang="en-US" sz="2000">
                <a:solidFill>
                  <a:schemeClr val="accent1"/>
                </a:solidFill>
              </a:rPr>
              <a:t>(2) Get back 2 of her notes from the wall.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000"/>
          </a:p>
          <a:p>
            <a:pPr>
              <a:buClr>
                <a:srgbClr val="00B050"/>
              </a:buClr>
              <a:buSzPct val="25000"/>
              <a:buFont typeface="Arial" charset="0"/>
              <a:buNone/>
            </a:pPr>
            <a:r>
              <a:rPr lang="en-US" sz="2000">
                <a:solidFill>
                  <a:srgbClr val="00B050"/>
                </a:solidFill>
              </a:rPr>
              <a:t>(3) Get 1 note that was written by another </a:t>
            </a:r>
          </a:p>
          <a:p>
            <a:pPr>
              <a:buClr>
                <a:srgbClr val="00B050"/>
              </a:buClr>
              <a:buSzPct val="25000"/>
              <a:buFont typeface="Arial" charset="0"/>
              <a:buNone/>
            </a:pPr>
            <a:r>
              <a:rPr lang="en-US" sz="2000">
                <a:solidFill>
                  <a:srgbClr val="00B050"/>
                </a:solidFill>
              </a:rPr>
              <a:t>      student from the wall.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000"/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/>
              <a:t>(4) Get a </a:t>
            </a:r>
            <a:r>
              <a:rPr lang="en-US" sz="2000" b="1" u="sng">
                <a:solidFill>
                  <a:srgbClr val="0047D6"/>
                </a:solidFill>
              </a:rPr>
              <a:t>blue</a:t>
            </a:r>
            <a:r>
              <a:rPr lang="en-US" sz="2000"/>
              <a:t> paper and write an      </a:t>
            </a:r>
          </a:p>
          <a:p>
            <a:pPr>
              <a:buClr>
                <a:srgbClr val="0047D6"/>
              </a:buClr>
              <a:buSzPct val="25000"/>
              <a:buFont typeface="Arial" charset="0"/>
              <a:buNone/>
            </a:pPr>
            <a:r>
              <a:rPr lang="en-US" sz="2000">
                <a:solidFill>
                  <a:srgbClr val="0047D6"/>
                </a:solidFill>
              </a:rPr>
              <a:t>      </a:t>
            </a:r>
            <a:r>
              <a:rPr lang="en-US" sz="2000" b="1" u="sng">
                <a:solidFill>
                  <a:srgbClr val="0047D6"/>
                </a:solidFill>
              </a:rPr>
              <a:t>improvable idea </a:t>
            </a:r>
            <a:r>
              <a:rPr lang="en-US" sz="2000"/>
              <a:t>based on any 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/>
              <a:t>      one of the 3 notes.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000"/>
          </a:p>
          <a:p>
            <a:pPr>
              <a:buClr>
                <a:srgbClr val="AF50BF"/>
              </a:buClr>
              <a:buSzPct val="25000"/>
              <a:buFont typeface="Arial" charset="0"/>
              <a:buNone/>
            </a:pPr>
            <a:r>
              <a:rPr lang="en-US" sz="2000">
                <a:solidFill>
                  <a:srgbClr val="AF50BF"/>
                </a:solidFill>
              </a:rPr>
              <a:t>(5) Submit next lesson……</a:t>
            </a:r>
            <a:r>
              <a:rPr lang="en-US" sz="2000">
                <a:solidFill>
                  <a:srgbClr val="FF0000"/>
                </a:solidFill>
              </a:rPr>
              <a:t>(to be continued)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Shape 2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03188"/>
            <a:ext cx="6418263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Shape 2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889000"/>
            <a:ext cx="77819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Shape 231"/>
          <p:cNvSpPr>
            <a:spLocks noChangeArrowheads="1"/>
          </p:cNvSpPr>
          <p:nvPr/>
        </p:nvSpPr>
        <p:spPr bwMode="auto">
          <a:xfrm>
            <a:off x="512763" y="411163"/>
            <a:ext cx="80248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500" b="1"/>
              <a:t>How to conduct knowledge building in classroom?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82"/>
          <p:cNvSpPr txBox="1">
            <a:spLocks noGrp="1"/>
          </p:cNvSpPr>
          <p:nvPr>
            <p:ph type="title"/>
          </p:nvPr>
        </p:nvSpPr>
        <p:spPr>
          <a:xfrm>
            <a:off x="311150" y="187325"/>
            <a:ext cx="8521700" cy="708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cs typeface="Arial" charset="0"/>
              </a:rPr>
              <a:t>Prior Knowledge</a:t>
            </a:r>
          </a:p>
        </p:txBody>
      </p:sp>
      <p:sp>
        <p:nvSpPr>
          <p:cNvPr id="18434" name="Shape 83"/>
          <p:cNvSpPr txBox="1">
            <a:spLocks noGrp="1"/>
          </p:cNvSpPr>
          <p:nvPr>
            <p:ph type="body" idx="1"/>
          </p:nvPr>
        </p:nvSpPr>
        <p:spPr>
          <a:xfrm>
            <a:off x="311150" y="828675"/>
            <a:ext cx="8521700" cy="3303588"/>
          </a:xfrm>
        </p:spPr>
        <p:txBody>
          <a:bodyPr/>
          <a:lstStyle/>
          <a:p>
            <a:pPr marL="457200" indent="-228600" eaLnBrk="1" hangingPunct="1"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Pct val="25000"/>
            </a:pPr>
            <a:r>
              <a:rPr lang="en-US" smtClean="0">
                <a:solidFill>
                  <a:srgbClr val="695D46"/>
                </a:solidFill>
                <a:cs typeface="Arial" charset="0"/>
              </a:rPr>
              <a:t>Interrelationships between different organisms</a:t>
            </a:r>
          </a:p>
          <a:p>
            <a:pPr marL="457200" indent="-228600" eaLnBrk="1" hangingPunct="1">
              <a:spcBef>
                <a:spcPts val="1600"/>
              </a:spcBef>
              <a:spcAft>
                <a:spcPct val="0"/>
              </a:spcAft>
              <a:buClr>
                <a:srgbClr val="695D46"/>
              </a:buClr>
              <a:buSzPct val="25000"/>
            </a:pPr>
            <a:r>
              <a:rPr lang="en-US" smtClean="0">
                <a:solidFill>
                  <a:srgbClr val="695D46"/>
                </a:solidFill>
                <a:cs typeface="Arial" charset="0"/>
              </a:rPr>
              <a:t>Interrelationships between organisms and the environment</a:t>
            </a:r>
          </a:p>
        </p:txBody>
      </p:sp>
      <p:pic>
        <p:nvPicPr>
          <p:cNvPr id="18435" name="Shape 8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2032000"/>
            <a:ext cx="55070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89"/>
          <p:cNvSpPr txBox="1">
            <a:spLocks noGrp="1"/>
          </p:cNvSpPr>
          <p:nvPr>
            <p:ph type="title"/>
          </p:nvPr>
        </p:nvSpPr>
        <p:spPr>
          <a:xfrm>
            <a:off x="311150" y="88900"/>
            <a:ext cx="8521700" cy="706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cs typeface="Arial" charset="0"/>
              </a:rPr>
              <a:t>Terms for describing the ecosystem</a:t>
            </a:r>
          </a:p>
        </p:txBody>
      </p:sp>
      <p:sp>
        <p:nvSpPr>
          <p:cNvPr id="20482" name="Shape 90"/>
          <p:cNvSpPr txBox="1">
            <a:spLocks noGrp="1"/>
          </p:cNvSpPr>
          <p:nvPr>
            <p:ph type="body" idx="1"/>
          </p:nvPr>
        </p:nvSpPr>
        <p:spPr>
          <a:xfrm>
            <a:off x="311150" y="1266825"/>
            <a:ext cx="8521700" cy="330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95D46"/>
              </a:buClr>
              <a:buSzPct val="25000"/>
            </a:pPr>
            <a:endParaRPr lang="zh-TW" altLang="en-US" smtClean="0">
              <a:solidFill>
                <a:srgbClr val="695D46"/>
              </a:solidFill>
              <a:ea typeface="新細明體" pitchFamily="18" charset="-120"/>
              <a:cs typeface="Arial" charset="0"/>
            </a:endParaRPr>
          </a:p>
        </p:txBody>
      </p:sp>
      <p:pic>
        <p:nvPicPr>
          <p:cNvPr id="20483" name="Shape 9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795338"/>
            <a:ext cx="39909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hape 9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1425" y="795338"/>
            <a:ext cx="33591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97"/>
          <p:cNvSpPr txBox="1">
            <a:spLocks noChangeArrowheads="1"/>
          </p:cNvSpPr>
          <p:nvPr/>
        </p:nvSpPr>
        <p:spPr bwMode="auto">
          <a:xfrm>
            <a:off x="468313" y="842963"/>
            <a:ext cx="8280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AF50BF"/>
              </a:buClr>
              <a:buSzPct val="25000"/>
              <a:buFont typeface="Arial" charset="0"/>
              <a:buNone/>
            </a:pPr>
            <a:r>
              <a:rPr lang="en-US" sz="4000" b="1">
                <a:solidFill>
                  <a:srgbClr val="AF50BF"/>
                </a:solidFill>
              </a:rPr>
              <a:t>Sharing on Lessons on Ecology Conducted by Ms. Shea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altLang="zh-TW" sz="3000" b="1"/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altLang="zh-TW" sz="3000" b="1">
              <a:solidFill>
                <a:srgbClr val="7030A0"/>
              </a:solidFill>
            </a:endParaRPr>
          </a:p>
          <a:p>
            <a:pPr algn="ctr">
              <a:buClr>
                <a:srgbClr val="7030A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7030A0"/>
                </a:solidFill>
              </a:rPr>
              <a:t>St. Paul’s Secondary School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02"/>
          <p:cNvSpPr txBox="1">
            <a:spLocks noChangeArrowheads="1"/>
          </p:cNvSpPr>
          <p:nvPr/>
        </p:nvSpPr>
        <p:spPr bwMode="auto">
          <a:xfrm>
            <a:off x="1116013" y="195263"/>
            <a:ext cx="76533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B05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00B050"/>
                </a:solidFill>
              </a:rPr>
              <a:t>Prior Knowledge on Ecology</a:t>
            </a:r>
          </a:p>
        </p:txBody>
      </p:sp>
      <p:sp>
        <p:nvSpPr>
          <p:cNvPr id="24578" name="Shape 103"/>
          <p:cNvSpPr txBox="1">
            <a:spLocks noChangeArrowheads="1"/>
          </p:cNvSpPr>
          <p:nvPr/>
        </p:nvSpPr>
        <p:spPr bwMode="auto">
          <a:xfrm>
            <a:off x="511175" y="1276350"/>
            <a:ext cx="82804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B35100"/>
              </a:buClr>
              <a:buSzPct val="25000"/>
              <a:buFont typeface="Arial" charset="0"/>
              <a:buNone/>
            </a:pPr>
            <a:r>
              <a:rPr lang="en-US" sz="3000">
                <a:solidFill>
                  <a:srgbClr val="B35100"/>
                </a:solidFill>
              </a:rPr>
              <a:t>Terminology: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3000">
              <a:solidFill>
                <a:srgbClr val="B35100"/>
              </a:solidFill>
            </a:endParaRPr>
          </a:p>
          <a:p>
            <a:pPr>
              <a:buClr>
                <a:srgbClr val="B35100"/>
              </a:buClr>
              <a:buSzPct val="25000"/>
              <a:buFont typeface="Arial" charset="0"/>
              <a:buNone/>
            </a:pPr>
            <a:r>
              <a:rPr lang="en-US" sz="3000">
                <a:solidFill>
                  <a:srgbClr val="B35100"/>
                </a:solidFill>
              </a:rPr>
              <a:t>species, population, community, ecosystem, biome, ecosphere and habitat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08"/>
          <p:cNvSpPr txBox="1">
            <a:spLocks noChangeArrowheads="1"/>
          </p:cNvSpPr>
          <p:nvPr/>
        </p:nvSpPr>
        <p:spPr bwMode="auto">
          <a:xfrm>
            <a:off x="1116013" y="195263"/>
            <a:ext cx="76533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B05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00B050"/>
                </a:solidFill>
              </a:rPr>
              <a:t>Basic concepts about Ecology</a:t>
            </a:r>
          </a:p>
        </p:txBody>
      </p:sp>
      <p:pic>
        <p:nvPicPr>
          <p:cNvPr id="26626" name="Shape 10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8"/>
            <a:ext cx="27765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Shape 1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812925"/>
            <a:ext cx="38115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Shape 1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7525" y="2643188"/>
            <a:ext cx="3530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Shape 112"/>
          <p:cNvSpPr txBox="1">
            <a:spLocks noChangeArrowheads="1"/>
          </p:cNvSpPr>
          <p:nvPr/>
        </p:nvSpPr>
        <p:spPr bwMode="auto">
          <a:xfrm>
            <a:off x="539750" y="825500"/>
            <a:ext cx="8280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/>
              <a:t>Objectives:</a:t>
            </a:r>
          </a:p>
          <a:p>
            <a:pPr>
              <a:buClr>
                <a:srgbClr val="00B050"/>
              </a:buClr>
              <a:buSzPct val="25000"/>
              <a:buFont typeface="Arial" charset="0"/>
              <a:buNone/>
            </a:pPr>
            <a:r>
              <a:rPr lang="en-US" sz="2000">
                <a:solidFill>
                  <a:srgbClr val="00B050"/>
                </a:solidFill>
              </a:rPr>
              <a:t>-Students are able to state the basic components of an ecosystem.</a:t>
            </a:r>
          </a:p>
          <a:p>
            <a:pPr>
              <a:buClr>
                <a:srgbClr val="00B050"/>
              </a:buClr>
              <a:buSzPct val="25000"/>
              <a:buFont typeface="Arial" charset="0"/>
              <a:buNone/>
            </a:pPr>
            <a:r>
              <a:rPr lang="en-US" sz="2000">
                <a:solidFill>
                  <a:srgbClr val="00B050"/>
                </a:solidFill>
              </a:rPr>
              <a:t>-Students are able to describe major concepts related to ecosystems.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17"/>
          <p:cNvSpPr>
            <a:spLocks noChangeArrowheads="1"/>
          </p:cNvSpPr>
          <p:nvPr/>
        </p:nvSpPr>
        <p:spPr bwMode="auto">
          <a:xfrm>
            <a:off x="415925" y="881063"/>
            <a:ext cx="8353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500"/>
              <a:t>How ecosystems work? (Video)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https://www.youtube.com/watch?v=o_RBHfjZsUQ&amp;list=PLIi4e7DUtEHmxoMvXr_6y9rz88KkSul2L</a:t>
            </a:r>
          </a:p>
        </p:txBody>
      </p:sp>
      <p:sp>
        <p:nvSpPr>
          <p:cNvPr id="118" name="Shape 118"/>
          <p:cNvSpPr/>
          <p:nvPr/>
        </p:nvSpPr>
        <p:spPr>
          <a:xfrm>
            <a:off x="415925" y="1973263"/>
            <a:ext cx="8353425" cy="31702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zh-TW" altLang="en-US" sz="2500"/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500"/>
              <a:t>Questions: 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en-US" sz="2500"/>
              <a:t>Identify the components that make up an ecosystem.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50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500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altLang="zh-TW" sz="2500"/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500"/>
              <a:t>2.Describe one concept related to ecosystems/ ecology.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zh-TW" altLang="en-US" sz="2500"/>
          </a:p>
        </p:txBody>
      </p:sp>
      <p:sp>
        <p:nvSpPr>
          <p:cNvPr id="28675" name="Shape 119"/>
          <p:cNvSpPr txBox="1">
            <a:spLocks noChangeArrowheads="1"/>
          </p:cNvSpPr>
          <p:nvPr/>
        </p:nvSpPr>
        <p:spPr bwMode="auto">
          <a:xfrm>
            <a:off x="1116013" y="195263"/>
            <a:ext cx="76533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B05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00B050"/>
                </a:solidFill>
              </a:rPr>
              <a:t>Basic concepts about Ecology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24"/>
          <p:cNvSpPr>
            <a:spLocks noChangeArrowheads="1"/>
          </p:cNvSpPr>
          <p:nvPr/>
        </p:nvSpPr>
        <p:spPr bwMode="auto">
          <a:xfrm>
            <a:off x="449263" y="647700"/>
            <a:ext cx="8353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500"/>
              <a:t>How ecosystems work? (Video)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https://www.youtube.com/watch?v=o_RBHfjZsUQ&amp;list=PLIi4e7DUtEHmxoMvXr_6y9rz88KkSul2L</a:t>
            </a:r>
          </a:p>
        </p:txBody>
      </p:sp>
      <p:sp>
        <p:nvSpPr>
          <p:cNvPr id="125" name="Shape 125"/>
          <p:cNvSpPr/>
          <p:nvPr/>
        </p:nvSpPr>
        <p:spPr>
          <a:xfrm>
            <a:off x="449263" y="1654175"/>
            <a:ext cx="8353425" cy="3170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" sz="2500" kern="0" dirty="0">
                <a:latin typeface="Arial"/>
                <a:ea typeface="Arial"/>
                <a:cs typeface="Arial"/>
                <a:sym typeface="Arial"/>
              </a:rPr>
              <a:t>Questions: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" sz="2500" kern="0" dirty="0">
                <a:latin typeface="Arial"/>
                <a:ea typeface="Arial"/>
                <a:cs typeface="Arial"/>
                <a:sym typeface="Arial"/>
              </a:rPr>
              <a:t>1.  Identify the components that make up an ecosystem.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  <a:defRPr/>
            </a:pPr>
            <a:r>
              <a:rPr lang="en" sz="25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Ans: organisms (biotic factor), physical environment (abiotic factor, e.g. temperature, light intensity and oxygen)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2"/>
              <a:defRPr/>
            </a:pPr>
            <a:r>
              <a:rPr lang="en" sz="2500" kern="0" dirty="0">
                <a:latin typeface="Arial"/>
                <a:ea typeface="Arial"/>
                <a:cs typeface="Arial"/>
                <a:sym typeface="Arial"/>
              </a:rPr>
              <a:t>Describe one concept related to ecosystems/ ecology.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  <a:defRPr/>
            </a:pPr>
            <a:r>
              <a:rPr lang="en" sz="25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Ans:  (1) Interrealationships among organisms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  <a:defRPr/>
            </a:pPr>
            <a:r>
              <a:rPr lang="en" sz="25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(2) Energy flow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  <a:defRPr/>
            </a:pPr>
            <a:r>
              <a:rPr lang="en" sz="25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(3) Material cycle</a:t>
            </a:r>
          </a:p>
        </p:txBody>
      </p:sp>
      <p:sp>
        <p:nvSpPr>
          <p:cNvPr id="30723" name="Shape 126"/>
          <p:cNvSpPr txBox="1">
            <a:spLocks noChangeArrowheads="1"/>
          </p:cNvSpPr>
          <p:nvPr/>
        </p:nvSpPr>
        <p:spPr bwMode="auto">
          <a:xfrm>
            <a:off x="1116013" y="195263"/>
            <a:ext cx="76533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B05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00B050"/>
                </a:solidFill>
              </a:rPr>
              <a:t>Basic concepts about Ecology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325</Words>
  <Application>Microsoft Office PowerPoint</Application>
  <PresentationFormat>On-screen Show (16:9)</PresentationFormat>
  <Paragraphs>94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PT Sans Narrow</vt:lpstr>
      <vt:lpstr>Open Sans</vt:lpstr>
      <vt:lpstr>新細明體</vt:lpstr>
      <vt:lpstr>tropic</vt:lpstr>
      <vt:lpstr>Teaching of Biology - Ecosystem</vt:lpstr>
      <vt:lpstr>Prior Knowledge</vt:lpstr>
      <vt:lpstr>Prior Knowledge</vt:lpstr>
      <vt:lpstr>Terms for describing the ecosystem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of Biology - Ecosystem</dc:title>
  <cp:lastModifiedBy>LEE, Ching Yi</cp:lastModifiedBy>
  <cp:revision>4</cp:revision>
  <dcterms:modified xsi:type="dcterms:W3CDTF">2016-05-06T10:03:18Z</dcterms:modified>
</cp:coreProperties>
</file>