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59" r:id="rId6"/>
    <p:sldId id="262" r:id="rId7"/>
    <p:sldId id="260" r:id="rId8"/>
    <p:sldId id="261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 showGuides="1">
      <p:cViewPr>
        <p:scale>
          <a:sx n="77" d="100"/>
          <a:sy n="77" d="100"/>
        </p:scale>
        <p:origin x="76" y="5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3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23CEAAF3-9831-450B-8D59-2C09DB96C8FC}" type="datetimeFigureOut">
              <a:rPr lang="en-US" altLang="zh-TW"/>
              <a:t>4/13/2016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06834459-7356-44BF-850D-8B30C4FB3B6B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r>
              <a:rPr lang="zh-TW"/>
              <a:t>
            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r>
              <a:rPr lang="zh-TW"/>
              <a:t>
            </a:t>
            </a:r>
            <a:fld id="{2D50CD79-FC16-4410-AB61-17F26E6D3BC8}" type="datetimeFigureOut">
              <a:t>13/4/2016</a:t>
            </a:fld>
            <a:r>
              <a:rPr lang="zh-TW"/>
              <a:t>
            </a:t>
            </a:r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zh-TW"/>
              <a:t>
            </a:t>
            </a:r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
              按一下以編輯母片文字樣式
          </a:t>
            </a:r>
          </a:p>
          <a:p>
            <a:pPr lvl="1"/>
            <a:r>
              <a:rPr lang="zh-TW"/>
              <a:t>
              第二層
          </a:t>
            </a:r>
          </a:p>
          <a:p>
            <a:pPr lvl="2"/>
            <a:r>
              <a:rPr lang="zh-TW"/>
              <a:t>
              第三層
          </a:t>
            </a:r>
          </a:p>
          <a:p>
            <a:pPr lvl="3"/>
            <a:r>
              <a:rPr lang="zh-TW"/>
              <a:t>
              第四層
          </a:t>
            </a:r>
          </a:p>
          <a:p>
            <a:pPr lvl="4"/>
            <a:r>
              <a:rPr lang="zh-TW"/>
              <a:t>
              第五層
            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r>
              <a:rPr lang="zh-TW"/>
              <a:t>
            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r>
              <a:rPr lang="zh-TW"/>
              <a:t>
            </a:t>
            </a:r>
            <a:fld id="{0A3C37BE-C303-496D-B5CD-85F2937540FC}" type="slidenum">
              <a:t>‹#›</a:t>
            </a:fld>
            <a:r>
              <a:rPr lang="zh-TW"/>
              <a:t>
            </a:t>
            </a:r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/>
              <a:t>
            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/>
              <a:t>
            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 latinLnBrk="0">
              <a:defRPr lang="zh-TW" sz="4400" cap="all" baseline="0"/>
            </a:lvl1pPr>
          </a:lstStyle>
          <a:p>
            <a:r>
              <a:rPr lang="zh-TW" dirty="0"/>
              <a:t>
按一下以編輯母片標題樣式
            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TW" sz="1800"/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dirty="0"/>
              <a:t>按一下以編輯母片副標題樣式
            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dirty="0"/>
              <a:t>
            </a:t>
            </a:r>
            <a:fld id="{402B9795-92DC-40DC-A1CA-9A4B349D7824}" type="datetimeFigureOut">
              <a:t>13/4/2016</a:t>
            </a:fld>
            <a:r>
              <a:rPr lang="zh-TW" dirty="0"/>
              <a:t>
            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頁尾</a:t>
            </a:r>
            <a:endParaRPr lang="zh-TW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TW"/>
              <a:t>
            </a:t>
            </a:r>
            <a:fld id="{0FF54DE5-C571-48E8-A5BC-B369434E2F44}" type="slidenum">
              <a:t>‹#›</a:t>
            </a:fld>
            <a:r>
              <a:rPr lang="zh-TW"/>
              <a:t>
            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zh-TW" sz="3200"/>
            </a:lvl1pPr>
          </a:lstStyle>
          <a:p>
            <a:r>
              <a:rPr lang="zh-TW" dirty="0"/>
              <a:t> 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 latinLnBrk="0">
              <a:buNone/>
              <a:defRPr lang="zh-TW" sz="20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dirty="0"/>
              <a:t>按一下以編輯母片文字樣式
          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dirty="0"/>
              <a:t>
            </a:t>
            </a:r>
            <a:fld id="{402B9795-92DC-40DC-A1CA-9A4B349D7824}" type="datetimeFigureOut">
              <a:t>13/4/2016</a:t>
            </a:fld>
            <a:r>
              <a:rPr lang="zh-TW" dirty="0"/>
              <a:t>
            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頁尾</a:t>
            </a:r>
            <a:endParaRPr lang="zh-TW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TW"/>
              <a:t>
            </a:t>
            </a:r>
            <a:fld id="{0FF54DE5-C571-48E8-A5BC-B369434E2F44}" type="slidenum">
              <a:t>‹#›</a:t>
            </a:fld>
            <a:r>
              <a:rPr lang="zh-TW"/>
              <a:t>
            </a:t>
            </a:r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TW" altLang="zh-TW" dirty="0"/>
              <a:t> 按一下以編輯母片標題樣式</a:t>
            </a:r>
            <a:endParaRPr lang="zh-TW" dirty="0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dirty="0"/>
              <a:t>
            </a:t>
            </a:r>
            <a:fld id="{402B9795-92DC-40DC-A1CA-9A4B349D7824}" type="datetimeFigureOut">
              <a:t>13/4/2016</a:t>
            </a:fld>
            <a:r>
              <a:rPr lang="zh-TW" dirty="0"/>
              <a:t>
            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頁尾</a:t>
            </a:r>
            <a:endParaRPr lang="zh-TW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TW"/>
              <a:t>
            </a:t>
            </a:r>
            <a:fld id="{0FF54DE5-C571-48E8-A5BC-B369434E2F44}" type="slidenum">
              <a:t>‹#›</a:t>
            </a:fld>
            <a:r>
              <a:rPr lang="zh-TW"/>
              <a:t>
            </a:t>
            </a:r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 hasCustomPrompt="1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zh-TW" altLang="zh-TW" dirty="0"/>
              <a:t> 按一下以編輯母片標題樣式</a:t>
            </a:r>
            <a:endParaRPr lang="zh-TW" dirty="0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dirty="0"/>
              <a:t>
            </a:t>
            </a:r>
            <a:fld id="{402B9795-92DC-40DC-A1CA-9A4B349D7824}" type="datetimeFigureOut">
              <a:t>13/4/2016</a:t>
            </a:fld>
            <a:r>
              <a:rPr lang="zh-TW" dirty="0"/>
              <a:t>
            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頁尾</a:t>
            </a:r>
            <a:endParaRPr lang="zh-TW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TW"/>
              <a:t>
            </a:t>
            </a:r>
            <a:fld id="{0FF54DE5-C571-48E8-A5BC-B369434E2F44}" type="slidenum">
              <a:t>‹#›</a:t>
            </a:fld>
            <a:r>
              <a:rPr lang="zh-TW"/>
              <a:t>
            </a:t>
            </a:r>
          </a:p>
        </p:txBody>
      </p:sp>
      <p:grpSp>
        <p:nvGrpSpPr>
          <p:cNvPr id="7" name="群組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直線接點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dirty="0"/>
              <a:t>
            </a:t>
            </a:r>
            <a:fld id="{402B9795-92DC-40DC-A1CA-9A4B349D7824}" type="datetimeFigureOut">
              <a:t>13/4/2016</a:t>
            </a:fld>
            <a:r>
              <a:rPr lang="zh-TW" dirty="0"/>
              <a:t>
            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頁尾</a:t>
            </a:r>
            <a:endParaRPr lang="zh-TW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TW"/>
              <a:t>
            </a:t>
            </a:r>
            <a:fld id="{0FF54DE5-C571-48E8-A5BC-B369434E2F44}" type="slidenum">
              <a:t>‹#›</a:t>
            </a:fld>
            <a:r>
              <a:rPr lang="zh-TW"/>
              <a:t>
            </a:t>
            </a:r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直線接點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群組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直線接點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/>
              <a:t>
            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/>
              <a:t>
            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 latinLnBrk="0">
              <a:defRPr lang="zh-TW" sz="4400" cap="all" baseline="0"/>
            </a:lvl1pPr>
          </a:lstStyle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TW" sz="1800"/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dirty="0"/>
              <a:t>按一下以編輯母片副標題樣式
            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圖片版面配置區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9" name="說明文字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sz="1200" b="1" dirty="0">
                <a:latin typeface="Arial" pitchFamily="34" charset="0"/>
                <a:cs typeface="Arial" pitchFamily="34" charset="0"/>
              </a:rPr>
              <a:t>
備註：
            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
若要 變更此投影片的圖像，</a:t>
            </a:r>
            <a:endParaRPr lang="en-US" altLang="zh-TW" sz="1200" dirty="0">
              <a:latin typeface="Arial" pitchFamily="34" charset="0"/>
              <a:cs typeface="Arial" pitchFamily="34" charset="0"/>
            </a:endParaRPr>
          </a:p>
          <a:p>
            <a:r>
              <a:rPr lang="zh-TW" sz="1200" dirty="0">
                <a:latin typeface="Arial" pitchFamily="34" charset="0"/>
                <a:cs typeface="Arial" pitchFamily="34" charset="0"/>
              </a:rPr>
              <a:t>請選擇該圖片並加以刪除。</a:t>
            </a:r>
            <a:endParaRPr lang="en-US" altLang="zh-TW" sz="1200" dirty="0">
              <a:latin typeface="Arial" pitchFamily="34" charset="0"/>
              <a:cs typeface="Arial" pitchFamily="34" charset="0"/>
            </a:endParaRPr>
          </a:p>
          <a:p>
            <a:endParaRPr lang="en-US" altLang="zh-TW" sz="1200" dirty="0">
              <a:latin typeface="Arial" pitchFamily="34" charset="0"/>
              <a:cs typeface="Arial" pitchFamily="34" charset="0"/>
            </a:endParaRPr>
          </a:p>
          <a:p>
            <a:r>
              <a:rPr lang="zh-TW" sz="1200" dirty="0">
                <a:latin typeface="Arial" pitchFamily="34" charset="0"/>
                <a:cs typeface="Arial" pitchFamily="34" charset="0"/>
              </a:rPr>
              <a:t>接著按下預留位置的 [圖片] 圖示，以插入自訂的圖像。
          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群組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直線接點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矩形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
              </a:t>
              </a:r>
            </a:p>
          </p:txBody>
        </p:sp>
        <p:grpSp>
          <p:nvGrpSpPr>
            <p:cNvPr id="11" name="群組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直線接點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 latinLnBrk="0">
              <a:defRPr lang="zh-TW" sz="4400" cap="all" baseline="0">
                <a:solidFill>
                  <a:schemeClr val="bg1"/>
                </a:solidFill>
              </a:defRPr>
            </a:lvl1pPr>
          </a:lstStyle>
          <a:p>
            <a:r>
              <a:rPr lang="zh-TW" dirty="0"/>
              <a:t>
按一下以編輯母片標題樣式
            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dirty="0"/>
              <a:t>按一下以編輯母片文字樣式
          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dirty="0"/>
              <a:t>
            </a:t>
            </a:r>
            <a:fld id="{402B9795-92DC-40DC-A1CA-9A4B349D7824}" type="datetimeFigureOut">
              <a:t>13/4/2016</a:t>
            </a:fld>
            <a:r>
              <a:rPr lang="zh-TW" dirty="0"/>
              <a:t>
           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頁尾</a:t>
            </a:r>
            <a:endParaRPr 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TW" dirty="0"/>
              <a:t>
            </a:t>
            </a:r>
            <a:fld id="{0FF54DE5-C571-48E8-A5BC-B369434E2F44}" type="slidenum">
              <a:t>‹#›</a:t>
            </a:fld>
            <a:r>
              <a:rPr lang="zh-TW" dirty="0"/>
              <a:t>
            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 latinLnBrk="0">
              <a:defRPr lang="zh-TW"/>
            </a:lvl5pPr>
            <a:lvl6pPr latinLnBrk="0">
              <a:defRPr lang="zh-TW"/>
            </a:lvl6pPr>
            <a:lvl7pPr latinLnBrk="0">
              <a:defRPr lang="zh-TW"/>
            </a:lvl7pPr>
            <a:lvl8pPr latinLnBrk="0">
              <a:defRPr lang="zh-TW"/>
            </a:lvl8pPr>
            <a:lvl9pPr latinLnBrk="0">
              <a:defRPr lang="zh-TW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zh-TW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 latinLnBrk="0">
              <a:defRPr lang="zh-TW"/>
            </a:lvl5pPr>
            <a:lvl6pPr latinLnBrk="0">
              <a:defRPr lang="zh-TW"/>
            </a:lvl6pPr>
            <a:lvl7pPr latinLnBrk="0">
              <a:defRPr lang="zh-TW"/>
            </a:lvl7pPr>
            <a:lvl8pPr latinLnBrk="0">
              <a:defRPr lang="zh-TW"/>
            </a:lvl8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dirty="0"/>
              <a:t>
            </a:t>
            </a:r>
            <a:fld id="{402B9795-92DC-40DC-A1CA-9A4B349D7824}" type="datetimeFigureOut">
              <a:t>13/4/2016</a:t>
            </a:fld>
            <a:r>
              <a:rPr lang="zh-TW" dirty="0"/>
              <a:t>
            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頁尾</a:t>
            </a:r>
            <a:endParaRPr lang="zh-TW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TW"/>
              <a:t>
            </a:t>
            </a:r>
            <a:fld id="{0FF54DE5-C571-48E8-A5BC-B369434E2F44}" type="slidenum">
              <a:t>‹#›</a:t>
            </a:fld>
            <a:r>
              <a:rPr lang="zh-TW"/>
              <a:t>
            </a:t>
            </a:r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TW" dirty="0"/>
              <a:t>
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zh-TW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dirty="0"/>
              <a:t>
            </a:t>
            </a:r>
            <a:fld id="{402B9795-92DC-40DC-A1CA-9A4B349D7824}" type="datetimeFigureOut">
              <a:t>13/4/2016</a:t>
            </a:fld>
            <a:r>
              <a:rPr lang="zh-TW" dirty="0"/>
              <a:t>
            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頁尾</a:t>
            </a:r>
            <a:endParaRPr lang="zh-TW" altLang="zh-TW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TW"/>
              <a:t>
            </a:t>
            </a:r>
            <a:fld id="{0FF54DE5-C571-48E8-A5BC-B369434E2F44}" type="slidenum">
              <a:t>‹#›</a:t>
            </a:fld>
            <a:r>
              <a:rPr lang="zh-TW"/>
              <a:t>
            </a:t>
            </a:r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dirty="0"/>
              <a:t>
            </a:t>
            </a:r>
            <a:fld id="{402B9795-92DC-40DC-A1CA-9A4B349D7824}" type="datetimeFigureOut">
              <a:t>13/4/2016</a:t>
            </a:fld>
            <a:r>
              <a:rPr lang="zh-TW" dirty="0"/>
              <a:t>
            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頁尾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TW"/>
              <a:t>
            </a:t>
            </a:r>
            <a:fld id="{0FF54DE5-C571-48E8-A5BC-B369434E2F44}" type="slidenum">
              <a:t>‹#›</a:t>
            </a:fld>
            <a:r>
              <a:rPr lang="zh-TW"/>
              <a:t>
            </a:t>
            </a:r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dirty="0"/>
              <a:t>
            </a:t>
            </a:r>
            <a:fld id="{402B9795-92DC-40DC-A1CA-9A4B349D7824}" type="datetimeFigureOut">
              <a:t>13/4/2016</a:t>
            </a:fld>
            <a:r>
              <a:rPr lang="zh-TW" dirty="0"/>
              <a:t>
            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頁尾</a:t>
            </a:r>
            <a:endParaRPr lang="zh-TW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TW"/>
              <a:t>
            </a:t>
            </a:r>
            <a:fld id="{0FF54DE5-C571-48E8-A5BC-B369434E2F44}" type="slidenum">
              <a:t>‹#›</a:t>
            </a:fld>
            <a:r>
              <a:rPr lang="zh-TW"/>
              <a:t>
            </a:t>
            </a:r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zh-TW" sz="3200"/>
            </a:lvl1pPr>
          </a:lstStyle>
          <a:p>
            <a:r>
              <a:rPr lang="zh-TW" altLang="zh-TW" dirty="0"/>
              <a:t> 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6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dirty="0"/>
              <a:t>
            </a:t>
            </a:r>
            <a:fld id="{402B9795-92DC-40DC-A1CA-9A4B349D7824}" type="datetimeFigureOut">
              <a:t>13/4/2016</a:t>
            </a:fld>
            <a:r>
              <a:rPr lang="zh-TW" dirty="0"/>
              <a:t>
            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頁尾</a:t>
            </a:r>
            <a:endParaRPr lang="zh-TW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TW"/>
              <a:t>
            </a:t>
            </a:r>
            <a:fld id="{0FF54DE5-C571-48E8-A5BC-B369434E2F44}" type="slidenum">
              <a:t>‹#›</a:t>
            </a:fld>
            <a:r>
              <a:rPr lang="zh-TW"/>
              <a:t>
            </a:t>
            </a:r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zh-TW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dirty="0"/>
              <a:t>按一下以編輯母片文字樣式</a:t>
            </a:r>
          </a:p>
          <a:p>
            <a:pPr lvl="1"/>
            <a:r>
              <a:rPr lang="zh-TW" dirty="0"/>
              <a:t>第二層</a:t>
            </a:r>
          </a:p>
          <a:p>
            <a:pPr lvl="2"/>
            <a:r>
              <a:rPr lang="zh-TW" dirty="0"/>
              <a:t>第三層</a:t>
            </a:r>
          </a:p>
          <a:p>
            <a:pPr lvl="3"/>
            <a:r>
              <a:rPr lang="zh-TW" dirty="0"/>
              <a:t>第四層</a:t>
            </a:r>
          </a:p>
          <a:p>
            <a:pPr lvl="4"/>
            <a:r>
              <a:rPr lang="zh-TW" dirty="0"/>
              <a:t>第五層</a:t>
            </a:r>
          </a:p>
          <a:p>
            <a:pPr lvl="5"/>
            <a:r>
              <a:rPr lang="zh-TW" dirty="0"/>
              <a:t>第六   </a:t>
            </a:r>
          </a:p>
          <a:p>
            <a:pPr lvl="6"/>
            <a:r>
              <a:rPr lang="zh-TW" dirty="0"/>
              <a:t>第七層</a:t>
            </a:r>
          </a:p>
          <a:p>
            <a:pPr lvl="7"/>
            <a:r>
              <a:rPr lang="zh-TW" dirty="0"/>
              <a:t>第八層</a:t>
            </a:r>
          </a:p>
          <a:p>
            <a:pPr lvl="8"/>
            <a:r>
              <a:rPr lang="zh-TW" dirty="0"/>
              <a:t>第九層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latinLnBrk="0">
              <a:defRPr lang="zh-TW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zh-TW" dirty="0"/>
              <a:t>
            </a:t>
            </a:r>
            <a:fld id="{402B9795-92DC-40DC-A1CA-9A4B349D7824}" type="datetimeFigureOut">
              <a:t>13/4/2016</a:t>
            </a:fld>
            <a:r>
              <a:rPr lang="zh-TW" dirty="0"/>
              <a:t>
            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latinLnBrk="0">
              <a:defRPr lang="zh-TW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zh-TW" altLang="en-US" dirty="0"/>
              <a:t>頁尾</a:t>
            </a:r>
            <a:endParaRPr lang="zh-TW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latinLnBrk="0">
              <a:defRPr lang="zh-TW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zh-TW"/>
              <a:t>
            </a:t>
            </a:r>
            <a:fld id="{0FF54DE5-C571-48E8-A5BC-B369434E2F44}" type="slidenum">
              <a:t>‹#›</a:t>
            </a:fld>
            <a:r>
              <a:rPr lang="zh-TW"/>
              <a:t>
            </a:t>
            </a:r>
          </a:p>
        </p:txBody>
      </p:sp>
      <p:grpSp>
        <p:nvGrpSpPr>
          <p:cNvPr id="15" name="群組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直線接點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8cxmi6vmR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altLang="zh-TW" dirty="0"/>
              <a:t>Early Primary Literacy </a:t>
            </a:r>
            <a:endParaRPr lang="zh-TW" dirty="0"/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zh-TW" sz="3200" dirty="0"/>
              <a:t>Hong Kong Past &amp; Present</a:t>
            </a:r>
          </a:p>
          <a:p>
            <a:r>
              <a:rPr lang="en-US" altLang="zh-TW" sz="3200" dirty="0"/>
              <a:t>Yuki, Gigi, Myra &amp; Peggy</a:t>
            </a:r>
            <a:endParaRPr lang="zh-TW" sz="3200" dirty="0"/>
          </a:p>
        </p:txBody>
      </p:sp>
      <p:pic>
        <p:nvPicPr>
          <p:cNvPr id="4" name="圖片版面配置區 3" descr="桌上放著打開的書本，背景是模糊的書架" title="範例圖片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Lesson 5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Discuss how would you like the future Hong Kong / product / lifestyle to be like</a:t>
            </a:r>
          </a:p>
          <a:p>
            <a:r>
              <a:rPr lang="en-US" altLang="zh-HK" dirty="0"/>
              <a:t>Share it</a:t>
            </a:r>
          </a:p>
          <a:p>
            <a:r>
              <a:rPr lang="en-US" altLang="zh-HK" dirty="0"/>
              <a:t>Draw pictures / 3D products</a:t>
            </a:r>
          </a:p>
        </p:txBody>
      </p:sp>
    </p:spTree>
    <p:extLst>
      <p:ext uri="{BB962C8B-B14F-4D97-AF65-F5344CB8AC3E}">
        <p14:creationId xmlns:p14="http://schemas.microsoft.com/office/powerpoint/2010/main" val="155762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Principles involved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Real ideas, Authentic Problems</a:t>
            </a:r>
          </a:p>
          <a:p>
            <a:r>
              <a:rPr lang="en-US" altLang="zh-HK" dirty="0"/>
              <a:t>Improvable Ideas</a:t>
            </a:r>
          </a:p>
          <a:p>
            <a:r>
              <a:rPr lang="en-US" altLang="zh-HK" dirty="0"/>
              <a:t>Idea Diversity</a:t>
            </a:r>
          </a:p>
          <a:p>
            <a:r>
              <a:rPr lang="en-US" altLang="zh-HK" dirty="0"/>
              <a:t>Community Knowledge, </a:t>
            </a:r>
            <a:r>
              <a:rPr lang="en-US" altLang="zh-TW" dirty="0"/>
              <a:t>Collective Responsibility</a:t>
            </a:r>
          </a:p>
          <a:p>
            <a:r>
              <a:rPr lang="en-US" altLang="zh-HK"/>
              <a:t>Epistemic Agency</a:t>
            </a:r>
          </a:p>
        </p:txBody>
      </p:sp>
    </p:spTree>
    <p:extLst>
      <p:ext uri="{BB962C8B-B14F-4D97-AF65-F5344CB8AC3E}">
        <p14:creationId xmlns:p14="http://schemas.microsoft.com/office/powerpoint/2010/main" val="426101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Our Presentation</a:t>
            </a:r>
            <a:endParaRPr lang="zh-HK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HK" sz="4000" dirty="0"/>
              <a:t>Unit Topic: Hong Kong Past and Present</a:t>
            </a:r>
          </a:p>
          <a:p>
            <a:r>
              <a:rPr lang="en-US" altLang="zh-HK" sz="4000" dirty="0"/>
              <a:t>Language Focus:</a:t>
            </a:r>
          </a:p>
          <a:p>
            <a:pPr lvl="1"/>
            <a:r>
              <a:rPr lang="en-US" altLang="zh-HK" sz="3200" dirty="0"/>
              <a:t>Past tense</a:t>
            </a:r>
          </a:p>
          <a:p>
            <a:pPr lvl="1"/>
            <a:r>
              <a:rPr lang="en-US" altLang="zh-HK" sz="3200" dirty="0"/>
              <a:t>Adjectives</a:t>
            </a:r>
          </a:p>
          <a:p>
            <a:pPr lvl="1"/>
            <a:r>
              <a:rPr lang="en-US" altLang="zh-HK" sz="3200" dirty="0"/>
              <a:t>Vocabulary</a:t>
            </a:r>
          </a:p>
          <a:p>
            <a:r>
              <a:rPr lang="en-US" altLang="zh-HK" sz="4000" dirty="0"/>
              <a:t>Format: Project-based Learning</a:t>
            </a:r>
          </a:p>
          <a:p>
            <a:r>
              <a:rPr lang="en-US" altLang="zh-HK" sz="4000" dirty="0"/>
              <a:t>Duration: </a:t>
            </a:r>
          </a:p>
        </p:txBody>
      </p:sp>
    </p:spTree>
    <p:extLst>
      <p:ext uri="{BB962C8B-B14F-4D97-AF65-F5344CB8AC3E}">
        <p14:creationId xmlns:p14="http://schemas.microsoft.com/office/powerpoint/2010/main" val="320235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Lesson 1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HK" sz="2800" dirty="0"/>
              <a:t>Flipped Classroom</a:t>
            </a:r>
          </a:p>
          <a:p>
            <a:r>
              <a:rPr lang="en-US" altLang="zh-HK" sz="2800" dirty="0"/>
              <a:t>Before class: a video about old Hong Kong (</a:t>
            </a:r>
            <a:r>
              <a:rPr lang="en-US" altLang="zh-HK" sz="2800" dirty="0">
                <a:hlinkClick r:id="rId2"/>
              </a:rPr>
              <a:t>Click Here</a:t>
            </a:r>
            <a:r>
              <a:rPr lang="en-US" altLang="zh-HK" sz="2800" dirty="0"/>
              <a:t>)</a:t>
            </a:r>
          </a:p>
          <a:p>
            <a:r>
              <a:rPr lang="en-US" altLang="zh-HK" sz="2800" dirty="0"/>
              <a:t>Task: Draw three most impressive things about old Hong Kong mentioned in the video</a:t>
            </a:r>
          </a:p>
          <a:p>
            <a:r>
              <a:rPr lang="en-US" altLang="zh-HK" sz="2800" dirty="0"/>
              <a:t>During class: </a:t>
            </a:r>
          </a:p>
          <a:p>
            <a:r>
              <a:rPr lang="en-US" altLang="zh-HK" sz="2800" dirty="0"/>
              <a:t>Read a text about an old lady’s diary about old Hong Kong</a:t>
            </a:r>
          </a:p>
          <a:p>
            <a:r>
              <a:rPr lang="en-US" altLang="zh-HK" sz="2800" dirty="0"/>
              <a:t>Develop the KWL:</a:t>
            </a:r>
          </a:p>
          <a:p>
            <a:endParaRPr lang="en-US" altLang="zh-HK" sz="2800" dirty="0"/>
          </a:p>
        </p:txBody>
      </p:sp>
    </p:spTree>
    <p:extLst>
      <p:ext uri="{BB962C8B-B14F-4D97-AF65-F5344CB8AC3E}">
        <p14:creationId xmlns:p14="http://schemas.microsoft.com/office/powerpoint/2010/main" val="3568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6" name="Picture 2" descr="http://1.bp.blogspot.com/-P5Sa05FRSKY/VlO2jdJdsoI/AAAAAAAAAMo/W9ssgzHF4k4/s1600/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475" y="76200"/>
            <a:ext cx="8828809" cy="662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41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Use </a:t>
            </a:r>
            <a:r>
              <a:rPr lang="en-US" altLang="zh-HK" dirty="0" err="1"/>
              <a:t>MindMeister</a:t>
            </a:r>
            <a:r>
              <a:rPr lang="en-US" altLang="zh-HK" dirty="0"/>
              <a:t> to develop a </a:t>
            </a:r>
            <a:r>
              <a:rPr lang="en-US" altLang="zh-HK" dirty="0" err="1"/>
              <a:t>mindmap</a:t>
            </a:r>
            <a:r>
              <a:rPr lang="en-US" altLang="zh-HK" dirty="0"/>
              <a:t> of old Hong Kong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4856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Lesson 2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Focus on present Hong Kong</a:t>
            </a:r>
          </a:p>
          <a:p>
            <a:r>
              <a:rPr lang="en-US" altLang="zh-HK" dirty="0"/>
              <a:t>Jigsaw: texts of different parts of Hong Kong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4150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Field Trip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Jig-saw</a:t>
            </a:r>
          </a:p>
          <a:p>
            <a:r>
              <a:rPr lang="en-US" altLang="zh-HK" dirty="0"/>
              <a:t>Students take photos of Hong Kong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225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Lesson 3 - Back to class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Home group: students discuss what information they have collected</a:t>
            </a:r>
          </a:p>
          <a:p>
            <a:r>
              <a:rPr lang="en-US" altLang="zh-HK" dirty="0"/>
              <a:t>Put on the </a:t>
            </a:r>
            <a:r>
              <a:rPr lang="en-US" altLang="zh-HK" dirty="0" err="1"/>
              <a:t>mindmap</a:t>
            </a:r>
            <a:r>
              <a:rPr lang="en-US" altLang="zh-HK" dirty="0"/>
              <a:t> </a:t>
            </a:r>
          </a:p>
          <a:p>
            <a:r>
              <a:rPr lang="en-US" altLang="zh-HK" dirty="0"/>
              <a:t>Expert group: share what they have gathered, ask questions and discuss</a:t>
            </a:r>
          </a:p>
          <a:p>
            <a:r>
              <a:rPr lang="en-US" altLang="zh-HK" dirty="0"/>
              <a:t>Homework:</a:t>
            </a:r>
          </a:p>
          <a:p>
            <a:r>
              <a:rPr lang="en-US" altLang="zh-HK" dirty="0"/>
              <a:t>Get ready of any products they like, take a photo of it and share it online</a:t>
            </a:r>
            <a:br>
              <a:rPr lang="en-US" altLang="zh-HK" dirty="0"/>
            </a:br>
            <a:r>
              <a:rPr lang="en-US" altLang="zh-HK" dirty="0"/>
              <a:t>(Collect both how it is like in the past and at present)</a:t>
            </a:r>
          </a:p>
          <a:p>
            <a:r>
              <a:rPr lang="en-US" altLang="zh-HK" dirty="0"/>
              <a:t>Further develop the </a:t>
            </a:r>
            <a:r>
              <a:rPr lang="en-US" altLang="zh-HK" dirty="0" err="1"/>
              <a:t>mindmap</a:t>
            </a:r>
            <a:r>
              <a:rPr lang="en-US" altLang="zh-HK" dirty="0"/>
              <a:t> at home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4077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Lesson 4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Show products of what they have gathered</a:t>
            </a:r>
          </a:p>
          <a:p>
            <a:r>
              <a:rPr lang="en-US" altLang="zh-HK" dirty="0"/>
              <a:t>Discuss in groups how the products have changed and why</a:t>
            </a:r>
          </a:p>
          <a:p>
            <a:r>
              <a:rPr lang="en-US" altLang="zh-HK" dirty="0"/>
              <a:t>Choose one product in their groups and present it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0181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Microsoft JhengHei UI">
      <a:majorFont>
        <a:latin typeface="Microsoft JhengHei UI"/>
        <a:ea typeface="Microsoft JhengHei UI"/>
        <a:cs typeface=""/>
      </a:majorFont>
      <a:minorFont>
        <a:latin typeface="Microsoft JhengHei UI"/>
        <a:ea typeface="Microsoft JhengHei UI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ademicLiterature_16x9_TP103431361" id="{0350C13D-CD69-4AE7-A62B-E1E1B310F3FC}" vid="{33C3DF95-7585-4D3D-AC22-31C586247C51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學術簡報，細條紋與絲帶設計 (寬螢幕)</Template>
  <TotalTime>0</TotalTime>
  <Words>247</Words>
  <Application>Microsoft Office PowerPoint</Application>
  <PresentationFormat>寬螢幕</PresentationFormat>
  <Paragraphs>46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Euphemia</vt:lpstr>
      <vt:lpstr>Microsoft JhengHei UI</vt:lpstr>
      <vt:lpstr>Arial</vt:lpstr>
      <vt:lpstr>Wingdings</vt:lpstr>
      <vt:lpstr>Academic Literature 16x9</vt:lpstr>
      <vt:lpstr>Early Primary Literacy </vt:lpstr>
      <vt:lpstr>Our Presentation</vt:lpstr>
      <vt:lpstr>Lesson 1</vt:lpstr>
      <vt:lpstr>PowerPoint 簡報</vt:lpstr>
      <vt:lpstr>PowerPoint 簡報</vt:lpstr>
      <vt:lpstr>Lesson 2</vt:lpstr>
      <vt:lpstr>Field Trip</vt:lpstr>
      <vt:lpstr>Lesson 3 - Back to class</vt:lpstr>
      <vt:lpstr>Lesson 4</vt:lpstr>
      <vt:lpstr>Lesson 5</vt:lpstr>
      <vt:lpstr>Principles involved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2016-04-13T10:55:23Z</dcterms:created>
  <dcterms:modified xsi:type="dcterms:W3CDTF">2016-04-13T11:30:08Z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