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98" r:id="rId3"/>
    <p:sldId id="280" r:id="rId4"/>
    <p:sldId id="297" r:id="rId5"/>
    <p:sldId id="299" r:id="rId6"/>
    <p:sldId id="285" r:id="rId7"/>
    <p:sldId id="262" r:id="rId8"/>
    <p:sldId id="261" r:id="rId9"/>
    <p:sldId id="286" r:id="rId10"/>
    <p:sldId id="263" r:id="rId11"/>
    <p:sldId id="259" r:id="rId12"/>
    <p:sldId id="289" r:id="rId13"/>
    <p:sldId id="288" r:id="rId14"/>
    <p:sldId id="278" r:id="rId15"/>
    <p:sldId id="290" r:id="rId16"/>
    <p:sldId id="283" r:id="rId17"/>
    <p:sldId id="279" r:id="rId18"/>
    <p:sldId id="284" r:id="rId19"/>
    <p:sldId id="266" r:id="rId20"/>
    <p:sldId id="291" r:id="rId21"/>
    <p:sldId id="272" r:id="rId22"/>
    <p:sldId id="264" r:id="rId23"/>
    <p:sldId id="265" r:id="rId24"/>
    <p:sldId id="292" r:id="rId25"/>
    <p:sldId id="294" r:id="rId26"/>
    <p:sldId id="295" r:id="rId27"/>
    <p:sldId id="296" r:id="rId28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0000CC"/>
    <a:srgbClr val="660066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73" autoAdjust="0"/>
  </p:normalViewPr>
  <p:slideViewPr>
    <p:cSldViewPr>
      <p:cViewPr>
        <p:scale>
          <a:sx n="70" d="100"/>
          <a:sy n="70" d="100"/>
        </p:scale>
        <p:origin x="-173" y="2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69B0-EBFD-4EFC-82D2-BE4B8CE2E330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2F171-DC18-475C-9280-DFDB42947E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27206-E947-4295-8894-3454DFCE73EA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901FE-AA38-470A-98AF-9CB687ED58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901FE-AA38-470A-98AF-9CB687ED587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901FE-AA38-470A-98AF-9CB687ED587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901FE-AA38-470A-98AF-9CB687ED587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Benefits</a:t>
            </a:r>
            <a:r>
              <a:rPr lang="en-US" altLang="zh-TW" baseline="0" dirty="0" smtClean="0"/>
              <a:t> : science process skills, articulate their prior knowledge / misconceptions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901FE-AA38-470A-98AF-9CB687ED587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Create ‘Views’ in KF for inquiry 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aligning with curriculum</a:t>
            </a:r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 units to address the misconceptions and daily phenomena</a:t>
            </a:r>
          </a:p>
          <a:p>
            <a:pPr eaLnBrk="1" hangingPunct="1"/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Use 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videos/animations</a:t>
            </a:r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 and student-generated 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questions arising from problems</a:t>
            </a:r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 as conceptual artifacts to initiate inquiry</a:t>
            </a:r>
          </a:p>
          <a:p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98BA5-CA98-45DD-8BD4-E31CD87F0DCA}" type="slidenum">
              <a:rPr lang="zh-TW" altLang="en-US" smtClean="0"/>
              <a:pPr>
                <a:defRPr/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Create ‘Views’ in KF for inquiry 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aligning with curriculum</a:t>
            </a:r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 units to address the misconceptions and daily phenomena</a:t>
            </a:r>
          </a:p>
          <a:p>
            <a:pPr eaLnBrk="1" hangingPunct="1"/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Use 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videos/animations</a:t>
            </a:r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 and student-generated </a:t>
            </a:r>
            <a:r>
              <a:rPr lang="en-US" altLang="zh-TW" b="1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questions arising from problems</a:t>
            </a:r>
            <a:r>
              <a:rPr lang="en-US" altLang="zh-TW" dirty="0" smtClean="0">
                <a:solidFill>
                  <a:srgbClr val="000066"/>
                </a:solidFill>
                <a:latin typeface="Times New Roman" pitchFamily="18" charset="0"/>
                <a:cs typeface="Arial" pitchFamily="34" charset="0"/>
              </a:rPr>
              <a:t> as conceptual artifacts to initiate inquiry</a:t>
            </a:r>
          </a:p>
          <a:p>
            <a:endParaRPr lang="zh-TW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98BA5-CA98-45DD-8BD4-E31CD87F0DCA}" type="slidenum">
              <a:rPr lang="zh-TW" altLang="en-US" smtClean="0"/>
              <a:pPr>
                <a:defRPr/>
              </a:pPr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902A37-6194-41FD-BC8C-DF846059A158}" type="slidenum">
              <a:rPr lang="zh-TW" altLang="en-US" smtClean="0"/>
              <a:pPr>
                <a:defRPr/>
              </a:pPr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CBE72E-43DE-4E62-9A87-FC1C618CB022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6481C-ECF5-46AE-B2D7-CB68BEAE7E00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693D91-A354-4DF6-849B-909FE2F4C4DA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21C11-4698-4767-BB60-232AD0A01249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90624-FB09-42CC-B6FA-2FCA457DF931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D721E-46CF-4BE5-8F19-D88FB4B44C9E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6A162B-13AD-414F-8761-0A7F650A7498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4470-2D42-46EB-A21A-5C604C567DB7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D1BEC7-4914-4191-9B5B-2A9386DF8352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8DAE9-58D0-41B6-93B9-79DA588E30AE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8063-1237-4653-8D0C-41F54FD3DD09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2C3F15-F237-4FD1-9C06-68782EC7B143}" type="datetime1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BC99CB-BAFF-4458-8D55-E698BDE356E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7560840" cy="1472184"/>
          </a:xfrm>
        </p:spPr>
        <p:txBody>
          <a:bodyPr>
            <a:normAutofit/>
          </a:bodyPr>
          <a:lstStyle/>
          <a:p>
            <a:r>
              <a:rPr lang="en-US" altLang="zh-TW" sz="4500" b="1" dirty="0" smtClean="0"/>
              <a:t>Inquiry-based learning in Chemistry</a:t>
            </a:r>
            <a:endParaRPr lang="zh-TW" altLang="en-US" sz="4500" b="1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7406640" cy="936104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 smtClean="0">
                <a:latin typeface="Georgia" pitchFamily="18" charset="0"/>
              </a:rPr>
              <a:t>Ivan Lam</a:t>
            </a:r>
          </a:p>
          <a:p>
            <a:pPr algn="ctr"/>
            <a:r>
              <a:rPr lang="en-US" altLang="zh-TW" b="1" smtClean="0">
                <a:latin typeface="Georgia" pitchFamily="18" charset="0"/>
              </a:rPr>
              <a:t>26 </a:t>
            </a:r>
            <a:r>
              <a:rPr lang="en-US" altLang="zh-TW" b="1" dirty="0" smtClean="0">
                <a:latin typeface="Georgia" pitchFamily="18" charset="0"/>
              </a:rPr>
              <a:t>April, 2013</a:t>
            </a:r>
            <a:endParaRPr lang="zh-TW" altLang="en-US" b="1" dirty="0">
              <a:latin typeface="Georgia" pitchFamily="18" charset="0"/>
            </a:endParaRPr>
          </a:p>
        </p:txBody>
      </p:sp>
      <p:pic>
        <p:nvPicPr>
          <p:cNvPr id="5" name="Picture 4" descr="j02347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2374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1 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/>
            </a:r>
            <a:b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</a:b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Predict-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>Observe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-Explain (POE) (2)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/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Video or real demonstration by teacher </a:t>
            </a:r>
          </a:p>
          <a:p>
            <a:pPr marL="596646" indent="-514350"/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record what they observe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 (Scaffolds:</a:t>
            </a:r>
            <a:r>
              <a:rPr lang="en-US" altLang="zh-TW" sz="2800" i="1" dirty="0" smtClean="0"/>
              <a:t>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 know that …….</a:t>
            </a:r>
            <a:endParaRPr lang="zh-TW" altLang="zh-TW" sz="28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		   I know this because…</a:t>
            </a: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3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笑臉 5"/>
          <p:cNvSpPr/>
          <p:nvPr/>
        </p:nvSpPr>
        <p:spPr>
          <a:xfrm>
            <a:off x="4716016" y="6381328"/>
            <a:ext cx="216024" cy="2160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ontrols>
      <p:control spid="2050" name="ShockwaveFlash1" r:id="rId2" imgW="6048465" imgH="259219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1 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/>
            </a:r>
            <a:b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</a:b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Predict-Observe-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>Explain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 (POE) (3)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56872" cy="52215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your observations with your prediction.  Are they in agreement or disagreement? Explain.</a:t>
            </a:r>
          </a:p>
          <a:p>
            <a:r>
              <a:rPr lang="en-US" altLang="zh-TW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Reflect </a:t>
            </a: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the results and revision of initial (naïve) ideas into scientifically accepted explanation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(Scaffolds: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My evidence supports / does not 		support my prediction because …</a:t>
            </a:r>
            <a:endParaRPr lang="zh-TW" altLang="zh-TW" sz="28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		I know that ….but I’m still not sure 		of….</a:t>
            </a: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pic>
        <p:nvPicPr>
          <p:cNvPr id="24578" name="Picture 2" descr="http://www.stevespanglerscience.com/uploads/images/Mentos-Instructions-Step-3.jpg"/>
          <p:cNvPicPr>
            <a:picLocks noChangeAspect="1" noChangeArrowheads="1"/>
          </p:cNvPicPr>
          <p:nvPr/>
        </p:nvPicPr>
        <p:blipFill>
          <a:blip r:embed="rId2" cstate="print"/>
          <a:srcRect l="23212" r="7897"/>
          <a:stretch>
            <a:fillRect/>
          </a:stretch>
        </p:blipFill>
        <p:spPr bwMode="auto">
          <a:xfrm>
            <a:off x="0" y="3789040"/>
            <a:ext cx="140364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1 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/>
            </a:r>
            <a:b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</a:b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Predict-Observe-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>Explain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 (POE) (4)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522156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Discuss </a:t>
            </a: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 explanations and connect them to the scientifically accepted explanation on </a:t>
            </a:r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surface area </a:t>
            </a: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Mentos</a:t>
            </a: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6" name="笑臉 5"/>
          <p:cNvSpPr/>
          <p:nvPr/>
        </p:nvSpPr>
        <p:spPr>
          <a:xfrm>
            <a:off x="5148064" y="6525344"/>
            <a:ext cx="216024" cy="21602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ontrols>
      <p:control spid="1027" name="ShockwaveFlash2" r:id="rId2" imgW="6049861" imgH="338461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1 (extended discussion)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/>
            </a:r>
            <a:b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</a:b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redict-</a:t>
            </a:r>
            <a:r>
              <a:rPr lang="en-US" altLang="zh-TW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iscussion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xplain-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bserve-</a:t>
            </a:r>
            <a:r>
              <a:rPr lang="en-US" altLang="zh-TW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iscussion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xplain (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PDEODE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772816"/>
            <a:ext cx="7456872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Thought-provoking questions for class discussions:</a:t>
            </a:r>
          </a:p>
          <a:p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does the </a:t>
            </a:r>
            <a:r>
              <a:rPr lang="en-US" altLang="zh-TW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Mentos</a:t>
            </a:r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react with the coke to produce this eruption ?</a:t>
            </a:r>
          </a:p>
          <a:p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one piece of </a:t>
            </a:r>
            <a:r>
              <a:rPr lang="en-US" altLang="zh-TW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Mentos</a:t>
            </a:r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produce this same effect ? </a:t>
            </a: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[effect of surface area]</a:t>
            </a:r>
          </a:p>
          <a:p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should we use diet coke instead of regular coke ?  Can we use diet Pepsi or </a:t>
            </a:r>
            <a:r>
              <a:rPr lang="en-US" altLang="zh-TW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Fanta</a:t>
            </a:r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instead ?</a:t>
            </a:r>
          </a:p>
          <a:p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the ‘refrigerated’ diet coke produce the similar effect ? </a:t>
            </a: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[effect of temperature]</a:t>
            </a:r>
          </a:p>
          <a:p>
            <a:endParaRPr lang="en-US" altLang="zh-TW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1 (extended discussion)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/>
            </a:r>
            <a:b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</a:b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redict-</a:t>
            </a:r>
            <a:r>
              <a:rPr lang="en-US" altLang="zh-TW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iscussion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xplain-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bserve-</a:t>
            </a:r>
            <a:r>
              <a:rPr lang="en-US" altLang="zh-TW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iscussion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xplain (</a:t>
            </a:r>
            <a:r>
              <a:rPr lang="en-US" altLang="zh-TW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PDEODE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772816"/>
            <a:ext cx="7456872" cy="4896544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POE supported with peer discussions/ ideas diversity in the </a:t>
            </a:r>
            <a:r>
              <a:rPr lang="en-US" altLang="zh-TW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explanation</a:t>
            </a: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phases</a:t>
            </a:r>
          </a:p>
          <a:p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Scaffolding with peer emerging questions and collaborative discourse 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(Scaffolds: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 agree with you that …., but I 		disagree with you that…</a:t>
            </a:r>
          </a:p>
          <a:p>
            <a:pPr>
              <a:buNone/>
            </a:pP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		The evidence supports / does not 		support your claims that ….</a:t>
            </a:r>
          </a:p>
          <a:p>
            <a:pPr>
              <a:buNone/>
            </a:pP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		I used to think…., but now we 		  	think….</a:t>
            </a: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2</a:t>
            </a:r>
            <a:b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</a:br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An example of open inquiry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level: 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F.4</a:t>
            </a:r>
          </a:p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Topic: 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Electrochemistry – Chemical cells </a:t>
            </a:r>
          </a:p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Duration: 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2-3 weeks</a:t>
            </a:r>
          </a:p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 question: </a:t>
            </a:r>
          </a:p>
          <a:p>
            <a:pPr>
              <a:buNone/>
            </a:pPr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What causes a chemical cell to be able to run a wall clock?</a:t>
            </a:r>
          </a:p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 concepts: 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oxidation-reduction reaction, 				chemical cell, half-cell &amp; 				electrochemical series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err="1" smtClean="0"/>
              <a:t>Scaffolded</a:t>
            </a:r>
            <a:r>
              <a:rPr lang="en-US" altLang="zh-TW" dirty="0" smtClean="0"/>
              <a:t> chemistry inquiry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2</a:t>
            </a:r>
            <a: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/>
            </a:r>
            <a:br>
              <a:rPr lang="en-US" altLang="zh-TW" sz="32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</a:b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Scaffolding with PowerPoint presentation, posters, models and knowledge building discourse</a:t>
            </a:r>
            <a:endParaRPr lang="zh-TW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4869160"/>
            <a:ext cx="7312856" cy="1368152"/>
          </a:xfrm>
          <a:noFill/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 you know 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 you need to know 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can you find out what you need to know ?</a:t>
            </a:r>
            <a:endParaRPr lang="zh-TW" altLang="zh-TW" sz="24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87624" y="1772816"/>
            <a:ext cx="7776864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zh-TW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Scenario</a:t>
            </a:r>
            <a:r>
              <a:rPr kumimoji="0" lang="en-US" altLang="zh-TW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inquiry</a:t>
            </a:r>
            <a:endParaRPr kumimoji="0" lang="en-US" altLang="zh-TW" sz="32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altLang="zh-TW" sz="3200" dirty="0" smtClean="0"/>
              <a:t>	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lbertus" pitchFamily="34" charset="0"/>
                <a:ea typeface="+mn-ea"/>
                <a:cs typeface="+mn-cs"/>
              </a:rPr>
              <a:t>Your clock has run out of the battery, and you don’t have any new battery for replacement.  </a:t>
            </a: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lbertus" pitchFamily="34" charset="0"/>
                <a:ea typeface="+mn-ea"/>
                <a:cs typeface="+mn-cs"/>
              </a:rPr>
              <a:t>Design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lbertus" pitchFamily="34" charset="0"/>
                <a:ea typeface="+mn-ea"/>
                <a:cs typeface="+mn-cs"/>
              </a:rPr>
              <a:t> and </a:t>
            </a:r>
            <a:r>
              <a:rPr kumimoji="0" lang="en-US" altLang="zh-TW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lbertus" pitchFamily="34" charset="0"/>
                <a:ea typeface="+mn-ea"/>
                <a:cs typeface="+mn-cs"/>
              </a:rPr>
              <a:t>explore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lbertus" pitchFamily="34" charset="0"/>
                <a:ea typeface="+mn-ea"/>
                <a:cs typeface="+mn-cs"/>
              </a:rPr>
              <a:t> a home-made chemical cell using simple household materials that can be applied to power the clock.  </a:t>
            </a:r>
            <a:endParaRPr kumimoji="0" lang="zh-TW" altLang="zh-TW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lbertu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2</a:t>
            </a:r>
            <a:b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</a:br>
            <a:r>
              <a:rPr lang="en-US" altLang="zh-TW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Stage 1: scaffolding with PowerPoint presentation </a:t>
            </a:r>
            <a:endParaRPr lang="zh-TW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484784"/>
            <a:ext cx="763284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Scaffolding inquiry process</a:t>
            </a:r>
          </a:p>
          <a:p>
            <a:r>
              <a:rPr lang="en-US" altLang="zh-TW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Brainstorming ideas to identify research questions</a:t>
            </a:r>
          </a:p>
          <a:p>
            <a:r>
              <a:rPr lang="en-US" altLang="zh-TW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Supporting with evidence-based websites</a:t>
            </a:r>
          </a:p>
          <a:p>
            <a:r>
              <a:rPr lang="en-US" altLang="zh-TW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Integrating scientific understanding with prior commonsense knowledge</a:t>
            </a:r>
          </a:p>
          <a:p>
            <a:r>
              <a:rPr lang="en-US" altLang="zh-TW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Applying new knowledge in PowerPoint presentation</a:t>
            </a:r>
          </a:p>
          <a:p>
            <a:r>
              <a:rPr lang="en-US" altLang="zh-TW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Reflect and assess                                                 community knowledge</a:t>
            </a:r>
            <a:endParaRPr lang="zh-TW" alt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pic>
        <p:nvPicPr>
          <p:cNvPr id="2050" name="Picture 2" descr="C:\Cert-level\F.4\cell project 05\IMG_0910.JPG"/>
          <p:cNvPicPr>
            <a:picLocks noChangeAspect="1" noChangeArrowheads="1"/>
          </p:cNvPicPr>
          <p:nvPr/>
        </p:nvPicPr>
        <p:blipFill>
          <a:blip r:embed="rId2" cstate="print"/>
          <a:srcRect l="5704" t="13382" r="10133" b="3750"/>
          <a:stretch>
            <a:fillRect/>
          </a:stretch>
        </p:blipFill>
        <p:spPr bwMode="auto">
          <a:xfrm>
            <a:off x="5868144" y="4508012"/>
            <a:ext cx="3024336" cy="2233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600888" cy="1143000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2</a:t>
            </a:r>
            <a:br>
              <a:rPr lang="en-US" altLang="zh-TW" sz="32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</a:br>
            <a:r>
              <a:rPr lang="en-US" altLang="zh-TW" sz="25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</a:rPr>
              <a:t>Stage 2: Scaffolding with posters and models</a:t>
            </a:r>
            <a:endParaRPr lang="zh-TW" altLang="en-US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412776"/>
            <a:ext cx="7488832" cy="5184576"/>
          </a:xfrm>
          <a:noFill/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construct posters and models to explain the design and working principles of own chemical cells.</a:t>
            </a:r>
            <a:endParaRPr lang="zh-TW" altLang="zh-TW" sz="28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pic>
        <p:nvPicPr>
          <p:cNvPr id="7" name="Picture 5" descr="Group7_2"/>
          <p:cNvPicPr>
            <a:picLocks noChangeAspect="1" noChangeArrowheads="1"/>
          </p:cNvPicPr>
          <p:nvPr/>
        </p:nvPicPr>
        <p:blipFill>
          <a:blip r:embed="rId2" cstate="print"/>
          <a:srcRect l="21449" t="7643" r="4253"/>
          <a:stretch>
            <a:fillRect/>
          </a:stretch>
        </p:blipFill>
        <p:spPr bwMode="auto">
          <a:xfrm>
            <a:off x="2771800" y="2924944"/>
            <a:ext cx="3321413" cy="3096344"/>
          </a:xfrm>
          <a:prstGeom prst="rect">
            <a:avLst/>
          </a:prstGeom>
          <a:noFill/>
        </p:spPr>
      </p:pic>
      <p:pic>
        <p:nvPicPr>
          <p:cNvPr id="1026" name="Picture 2" descr="C:\Cert-level\F.4\cell_04\Picture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47102"/>
            <a:ext cx="3347864" cy="2510898"/>
          </a:xfrm>
          <a:prstGeom prst="rect">
            <a:avLst/>
          </a:prstGeom>
          <a:noFill/>
        </p:spPr>
      </p:pic>
      <p:pic>
        <p:nvPicPr>
          <p:cNvPr id="1027" name="Picture 3" descr="C:\Cert-level\F.4\cell_04\Picture 030.jpg"/>
          <p:cNvPicPr>
            <a:picLocks noChangeAspect="1" noChangeArrowheads="1"/>
          </p:cNvPicPr>
          <p:nvPr/>
        </p:nvPicPr>
        <p:blipFill>
          <a:blip r:embed="rId4" cstate="print"/>
          <a:srcRect l="11019" r="13677"/>
          <a:stretch>
            <a:fillRect/>
          </a:stretch>
        </p:blipFill>
        <p:spPr bwMode="auto">
          <a:xfrm>
            <a:off x="107504" y="4025658"/>
            <a:ext cx="2843808" cy="283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 cstate="print"/>
          <a:srcRect b="6374"/>
          <a:stretch>
            <a:fillRect/>
          </a:stretch>
        </p:blipFill>
        <p:spPr bwMode="auto">
          <a:xfrm>
            <a:off x="1043608" y="1371884"/>
            <a:ext cx="7920880" cy="5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3638" y="260350"/>
            <a:ext cx="7505700" cy="882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endParaRPr lang="en-US" altLang="zh-TW" sz="2400" dirty="0" smtClean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Scaffolded chemistry inquiry</a:t>
            </a:r>
            <a:endParaRPr lang="en-US" altLang="zh-TW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21499-88DF-4369-A257-EA058B958A40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grpSp>
        <p:nvGrpSpPr>
          <p:cNvPr id="2" name="群組 17"/>
          <p:cNvGrpSpPr>
            <a:grpSpLocks/>
          </p:cNvGrpSpPr>
          <p:nvPr/>
        </p:nvGrpSpPr>
        <p:grpSpPr bwMode="auto">
          <a:xfrm>
            <a:off x="1619673" y="1988840"/>
            <a:ext cx="7524327" cy="4526162"/>
            <a:chOff x="1757548" y="1879744"/>
            <a:chExt cx="7524139" cy="4526994"/>
          </a:xfrm>
        </p:grpSpPr>
        <p:sp>
          <p:nvSpPr>
            <p:cNvPr id="26632" name="AutoShape 6"/>
            <p:cNvSpPr>
              <a:spLocks/>
            </p:cNvSpPr>
            <p:nvPr/>
          </p:nvSpPr>
          <p:spPr bwMode="auto">
            <a:xfrm>
              <a:off x="7096622" y="4469988"/>
              <a:ext cx="339725" cy="1936750"/>
            </a:xfrm>
            <a:prstGeom prst="rightBrace">
              <a:avLst>
                <a:gd name="adj1" fmla="val 47508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zh-TW"/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7552900" y="5264742"/>
              <a:ext cx="1405268" cy="93627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/>
            <a:lstStyle/>
            <a:p>
              <a:pPr algn="l"/>
              <a:r>
                <a:rPr lang="en-US" altLang="zh-TW" dirty="0">
                  <a:latin typeface="Comic Sans MS" pitchFamily="66" charset="0"/>
                </a:rPr>
                <a:t>Students’ thread of notes</a:t>
              </a:r>
              <a:endParaRPr lang="en-US" altLang="zh-TW" b="0" dirty="0">
                <a:latin typeface="Verdana" pitchFamily="34" charset="0"/>
              </a:endParaRPr>
            </a:p>
          </p:txBody>
        </p:sp>
        <p:sp>
          <p:nvSpPr>
            <p:cNvPr id="26634" name="Oval 8"/>
            <p:cNvSpPr>
              <a:spLocks noChangeArrowheads="1"/>
            </p:cNvSpPr>
            <p:nvPr/>
          </p:nvSpPr>
          <p:spPr bwMode="auto">
            <a:xfrm>
              <a:off x="4493783" y="1879744"/>
              <a:ext cx="3421667" cy="108031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zh-TW"/>
            </a:p>
          </p:txBody>
        </p:sp>
        <p:sp>
          <p:nvSpPr>
            <p:cNvPr id="26635" name="AutoShape 9"/>
            <p:cNvSpPr>
              <a:spLocks/>
            </p:cNvSpPr>
            <p:nvPr/>
          </p:nvSpPr>
          <p:spPr bwMode="auto">
            <a:xfrm>
              <a:off x="7335041" y="2239850"/>
              <a:ext cx="1946646" cy="574675"/>
            </a:xfrm>
            <a:prstGeom prst="borderCallout2">
              <a:avLst>
                <a:gd name="adj1" fmla="val 19889"/>
                <a:gd name="adj2" fmla="val -3648"/>
                <a:gd name="adj3" fmla="val 19889"/>
                <a:gd name="adj4" fmla="val -13907"/>
                <a:gd name="adj5" fmla="val -39778"/>
                <a:gd name="adj6" fmla="val -24014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algn="l">
                <a:lnSpc>
                  <a:spcPct val="96000"/>
                </a:lnSpc>
              </a:pPr>
              <a:r>
                <a:rPr lang="en-US" altLang="zh-TW" sz="1800" dirty="0">
                  <a:latin typeface="Comic Sans MS" pitchFamily="66" charset="0"/>
                </a:rPr>
                <a:t>Exemplars notes for modeling</a:t>
              </a:r>
              <a:endParaRPr lang="en-US" altLang="zh-TW" sz="1800" b="0" dirty="0">
                <a:latin typeface="Verdana" pitchFamily="34" charset="0"/>
              </a:endParaRPr>
            </a:p>
          </p:txBody>
        </p:sp>
        <p:sp>
          <p:nvSpPr>
            <p:cNvPr id="26636" name="Oval 10"/>
            <p:cNvSpPr>
              <a:spLocks noChangeArrowheads="1"/>
            </p:cNvSpPr>
            <p:nvPr/>
          </p:nvSpPr>
          <p:spPr bwMode="auto">
            <a:xfrm>
              <a:off x="1757548" y="2790702"/>
              <a:ext cx="5355771" cy="55814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zh-TW"/>
            </a:p>
          </p:txBody>
        </p:sp>
        <p:sp>
          <p:nvSpPr>
            <p:cNvPr id="26637" name="AutoShape 11"/>
            <p:cNvSpPr>
              <a:spLocks/>
            </p:cNvSpPr>
            <p:nvPr/>
          </p:nvSpPr>
          <p:spPr bwMode="auto">
            <a:xfrm>
              <a:off x="2220685" y="1879744"/>
              <a:ext cx="1107623" cy="792163"/>
            </a:xfrm>
            <a:prstGeom prst="borderCallout2">
              <a:avLst>
                <a:gd name="adj1" fmla="val 14431"/>
                <a:gd name="adj2" fmla="val 106574"/>
                <a:gd name="adj3" fmla="val 14431"/>
                <a:gd name="adj4" fmla="val 127810"/>
                <a:gd name="adj5" fmla="val 114431"/>
                <a:gd name="adj6" fmla="val 149042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 algn="r">
                <a:lnSpc>
                  <a:spcPct val="96000"/>
                </a:lnSpc>
              </a:pPr>
              <a:r>
                <a:rPr lang="en-US" altLang="zh-TW" sz="1600">
                  <a:latin typeface="Comic Sans MS" pitchFamily="66" charset="0"/>
                </a:rPr>
                <a:t>Key question for inquiry</a:t>
              </a:r>
              <a:endParaRPr lang="en-US" altLang="zh-TW" sz="1600" b="0">
                <a:latin typeface="Verdana" pitchFamily="34" charset="0"/>
              </a:endParaRPr>
            </a:p>
          </p:txBody>
        </p:sp>
      </p:grp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1233488" y="227013"/>
            <a:ext cx="74977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kumimoji="0" lang="en-US" altLang="zh-TW" dirty="0">
              <a:solidFill>
                <a:srgbClr val="8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1043608" y="188640"/>
            <a:ext cx="8100392" cy="1080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Example 2</a:t>
            </a:r>
            <a:b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altLang="zh-TW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Stage 3: Scaffolding with knowledge building discourse</a:t>
            </a:r>
            <a:endParaRPr kumimoji="0" lang="zh-TW" altLang="en-US" sz="23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Autofit/>
          </a:bodyPr>
          <a:lstStyle/>
          <a:p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標楷體" pitchFamily="65" charset="-120"/>
                <a:cs typeface="Times New Roman" pitchFamily="18" charset="0"/>
                <a:sym typeface="Symbol"/>
              </a:rPr>
              <a:t>Examples of authentic problems/ real-world questions 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for inquiry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628800"/>
            <a:ext cx="7498080" cy="4800600"/>
          </a:xfrm>
        </p:spPr>
        <p:txBody>
          <a:bodyPr/>
          <a:lstStyle/>
          <a:p>
            <a:pPr lvl="0">
              <a:lnSpc>
                <a:spcPct val="120000"/>
              </a:lnSpc>
              <a:defRPr/>
            </a:pP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What properties do acids / bases have in common ?  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[Topic: acids &amp; bases]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What makes a cold pack to work  ?  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[Topic: heat of solution]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What causes the rusting of iron to occur ?  </a:t>
            </a:r>
            <a: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[Topic: corrosion of metals]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More…</a:t>
            </a:r>
          </a:p>
          <a:p>
            <a:pPr lvl="0">
              <a:lnSpc>
                <a:spcPct val="120000"/>
              </a:lnSpc>
              <a:defRPr/>
            </a:pPr>
            <a:endParaRPr lang="en-US" altLang="zh-TW" b="1" dirty="0" smtClean="0">
              <a:solidFill>
                <a:srgbClr val="00206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Symbol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3638" y="260350"/>
            <a:ext cx="7505700" cy="882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en-US" altLang="zh-TW" sz="3000" dirty="0" smtClean="0">
                <a:solidFill>
                  <a:srgbClr val="800000"/>
                </a:solidFill>
                <a:latin typeface="Comic Sans MS" pitchFamily="66" charset="0"/>
              </a:rPr>
            </a:br>
            <a:endParaRPr lang="en-US" altLang="zh-TW" sz="2400" dirty="0" smtClean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Scaffolded chemistry inquiry</a:t>
            </a:r>
            <a:endParaRPr lang="en-US" altLang="zh-TW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21499-88DF-4369-A257-EA058B958A40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1233488" y="227013"/>
            <a:ext cx="74977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kumimoji="0" lang="en-US" altLang="zh-TW" dirty="0">
              <a:solidFill>
                <a:srgbClr val="8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1043608" y="188640"/>
            <a:ext cx="8100392" cy="10081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Example 2</a:t>
            </a:r>
            <a:b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altLang="zh-TW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Stage 3: Scaffolding with knowledge building discourse</a:t>
            </a:r>
            <a:endParaRPr kumimoji="0" lang="zh-TW" altLang="en-US" sz="23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268760"/>
            <a:ext cx="7920880" cy="24482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 deep understanding through model-based explanatory inquiry on KF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Scaffolds: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How reliable are the data ?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How might you change the experiment 		in the future ?</a:t>
            </a:r>
            <a:endParaRPr lang="zh-TW" altLang="en-US" sz="2800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 l="10059" t="10181" r="2063" b="7109"/>
          <a:stretch>
            <a:fillRect/>
          </a:stretch>
        </p:blipFill>
        <p:spPr bwMode="auto">
          <a:xfrm>
            <a:off x="2987824" y="3406429"/>
            <a:ext cx="4896544" cy="345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65113"/>
            <a:ext cx="7707312" cy="1133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800000"/>
                </a:solidFill>
                <a:latin typeface="Comic Sans MS" pitchFamily="66" charset="0"/>
              </a:rPr>
              <a:t>Student’s reflection in KF learning journal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Scaffolded chemistry inquiry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7A0FD-7E0E-457B-8261-9B5778D81B4E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1435608" y="1340768"/>
            <a:ext cx="7312856" cy="4907632"/>
          </a:xfrm>
          <a:ln w="22225" cap="sq" cmpd="thickThin">
            <a:solidFill>
              <a:srgbClr val="00B0F0"/>
            </a:solidFill>
            <a:miter lim="800000"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sz="2800" b="1" dirty="0" smtClean="0">
                <a:solidFill>
                  <a:srgbClr val="00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My belief on learning &amp; knowledge</a:t>
            </a:r>
          </a:p>
          <a:p>
            <a:pPr>
              <a:buNone/>
            </a:pPr>
            <a:r>
              <a:rPr lang="en-US" altLang="zh-TW" sz="2800" b="1" i="1" dirty="0" smtClean="0">
                <a:solidFill>
                  <a:srgbClr val="00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	The most useful part of this activity is it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broadens our thinking by relating one topic to another</a:t>
            </a:r>
            <a:r>
              <a:rPr lang="en-US" altLang="zh-TW" sz="2800" b="1" i="1" dirty="0" smtClean="0">
                <a:solidFill>
                  <a:srgbClr val="00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… Classroom activities help build our foundation on new erudition. It also provides us with exercises and practice to strengthen our understanding. 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Experiments offer us a chance to witness how scientific reactions occurs</a:t>
            </a:r>
            <a:r>
              <a:rPr lang="en-US" altLang="zh-TW" sz="2800" b="1" i="1" dirty="0" smtClean="0">
                <a:solidFill>
                  <a:srgbClr val="00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. …. KF is a platform where…we can express our views, raise questions…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Through reviewing the thoughts and inquiries of classmates</a:t>
            </a:r>
            <a:r>
              <a:rPr lang="en-US" altLang="zh-TW" sz="2800" b="1" i="1" dirty="0" smtClean="0">
                <a:solidFill>
                  <a:srgbClr val="00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, we can acknowledge our own misconceptions and…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we can help others to correct their misconceptions</a:t>
            </a:r>
            <a:r>
              <a:rPr lang="en-US" altLang="zh-TW" sz="2800" b="1" i="1" dirty="0" smtClean="0">
                <a:solidFill>
                  <a:srgbClr val="000066"/>
                </a:solidFill>
                <a:latin typeface="Times New Roman" pitchFamily="-107" charset="0"/>
                <a:ea typeface="新細明體" pitchFamily="-107" charset="-120"/>
                <a:cs typeface="Times New Roman" pitchFamily="-107" charset="0"/>
              </a:rPr>
              <a:t>…..</a:t>
            </a:r>
            <a:endParaRPr lang="zh-TW" altLang="en-US" sz="2800" i="1" dirty="0"/>
          </a:p>
        </p:txBody>
      </p:sp>
      <p:pic>
        <p:nvPicPr>
          <p:cNvPr id="10" name="Picture 5" descr="F:\..\..\..\PhD study\My research\Study 2 (08-09)\Study2_4E\Note_learning journal.files\readercontents.files\scaffold_lef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144016" cy="3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F:\..\..\..\PhD study\My research\Study 2 (08-09)\Study2_4E\Note_learning journal.files\readercontents.files\scaffold_r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151383" cy="34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effectLst/>
                <a:latin typeface="Comic Sans MS" pitchFamily="66" charset="0"/>
              </a:rPr>
              <a:t>Scaffolding inquiry can…</a:t>
            </a:r>
            <a:endParaRPr lang="zh-TW" altLang="en-US" sz="3600" b="1" dirty="0">
              <a:effectLst/>
              <a:latin typeface="Comic Sans MS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412776"/>
            <a:ext cx="7560840" cy="5256584"/>
          </a:xfrm>
        </p:spPr>
        <p:txBody>
          <a:bodyPr>
            <a:normAutofit fontScale="92500"/>
          </a:bodyPr>
          <a:lstStyle/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Articulate students’ prior knowledge and beliefs, makes ideas public (assess and reflect)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Enhance students’ agency of learning and collaboration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 science process skills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Facilitate creativity, </a:t>
            </a:r>
            <a:r>
              <a:rPr lang="en-US" altLang="zh-TW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metacognition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intrinsic motivation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Promote conceptual understanding and remedy misconceptions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 sophisticated epistemic beliefs on knowledge and knowing</a:t>
            </a:r>
          </a:p>
          <a:p>
            <a:endParaRPr lang="en-US" altLang="zh-TW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Challenges and concerns</a:t>
            </a:r>
            <a:endParaRPr lang="zh-TW" altLang="en-US" sz="36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528880" cy="48006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Lack of lesson time</a:t>
            </a:r>
          </a:p>
          <a:p>
            <a:r>
              <a:rPr lang="en-US" altLang="zh-TW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Lack of effective instructional materials</a:t>
            </a:r>
          </a:p>
          <a:p>
            <a:r>
              <a:rPr lang="en-US" altLang="zh-TW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Large class size (</a:t>
            </a:r>
            <a:r>
              <a:rPr lang="en-US" altLang="zh-TW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36)</a:t>
            </a:r>
          </a:p>
          <a:p>
            <a:r>
              <a:rPr lang="en-US" altLang="zh-TW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Low participation of passive students</a:t>
            </a:r>
            <a:endParaRPr lang="zh-TW" alt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003300"/>
                </a:solidFill>
              </a:rPr>
              <a:t>Suggestions or recommendations</a:t>
            </a:r>
            <a:endParaRPr lang="zh-TW" altLang="en-US" sz="3600" b="1" dirty="0">
              <a:solidFill>
                <a:srgbClr val="0033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56872" cy="5149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sz="3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Lack of lesson time</a:t>
            </a:r>
          </a:p>
          <a:p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Confirmation, structured and guided inquiry can serve for different learning purposes.</a:t>
            </a:r>
          </a:p>
          <a:p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US" altLang="zh-TW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open inquiry embedded within the existing chemistry curriculum in each year, and involve extra-curricular time for open inquiry</a:t>
            </a:r>
          </a:p>
          <a:p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Allow students to share raw data from similar experiments, and to use </a:t>
            </a:r>
            <a:r>
              <a:rPr lang="en-US" altLang="zh-TW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computer simulations 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for data collection to reduce time</a:t>
            </a:r>
          </a:p>
          <a:p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Play videos on demonstrations to model scientific phenomena or principles instead of teacher’s demonstrations in P-O-E inquiry </a:t>
            </a:r>
            <a:endParaRPr lang="zh-TW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err="1" smtClean="0"/>
              <a:t>Scaffolded</a:t>
            </a:r>
            <a:r>
              <a:rPr lang="en-US" altLang="zh-TW" dirty="0" smtClean="0"/>
              <a:t> chemistry inquiry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003300"/>
                </a:solidFill>
              </a:rPr>
              <a:t>Suggestions or recommendations</a:t>
            </a:r>
            <a:endParaRPr lang="zh-TW" altLang="en-US" sz="3600" b="1" dirty="0">
              <a:solidFill>
                <a:srgbClr val="0033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Lack of effective instructional materials</a:t>
            </a:r>
          </a:p>
          <a:p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Modify the ‘cookbook’ experiments/activities from own textbook or other references by deleting the procedure, data table or questions for analysis</a:t>
            </a:r>
          </a:p>
          <a:p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Formulate the meaningful inquiry problems/ questions using 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existing videos or real-world research data from Internet, 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e.g. 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Which brand of bleach is the best buy? 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What causes the greenhouse effect?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err="1" smtClean="0"/>
              <a:t>Scaffolded</a:t>
            </a:r>
            <a:r>
              <a:rPr lang="en-US" altLang="zh-TW" dirty="0" smtClean="0"/>
              <a:t> chemistry inquiry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003300"/>
                </a:solidFill>
              </a:rPr>
              <a:t>Suggestions or recommendations</a:t>
            </a:r>
            <a:endParaRPr lang="zh-TW" altLang="en-US" sz="3600" b="1" dirty="0">
              <a:solidFill>
                <a:srgbClr val="0033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3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Large class size (</a:t>
            </a:r>
            <a:r>
              <a:rPr lang="en-US" altLang="zh-TW" sz="3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3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36)</a:t>
            </a:r>
          </a:p>
          <a:p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Divide the class into groups of 4 students for inquiry activities</a:t>
            </a:r>
          </a:p>
          <a:p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Select two or three groups for oral / PowerPoint presentation to find out the limitations and common concerns of experimental design</a:t>
            </a:r>
          </a:p>
          <a:p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Set up knowledge building boards and engage students in </a:t>
            </a: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Knowledge Forum 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other technology-supported discussion forums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for co-constructing community ideas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003300"/>
                </a:solidFill>
              </a:rPr>
              <a:t>Suggestions or recommendations</a:t>
            </a:r>
            <a:endParaRPr lang="zh-TW" altLang="en-US" sz="3600" b="1" dirty="0">
              <a:solidFill>
                <a:srgbClr val="0033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Low participation of passive students</a:t>
            </a:r>
          </a:p>
          <a:p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gradual progression from low-level to high-level inquiry over the year, coupled with </a:t>
            </a: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appropriate scaffolding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can result in greater student success and satisfaction.</a:t>
            </a:r>
          </a:p>
          <a:p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Aligning the inquiry learning with </a:t>
            </a: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formative and authentic assessment 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such as PowerPoint presentations, experimental design, procedures, models, posters and lab reports</a:t>
            </a:r>
            <a:endParaRPr lang="zh-TW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effectLst/>
                <a:latin typeface="Comic Sans MS" pitchFamily="66" charset="0"/>
              </a:rPr>
              <a:t>Levels of inquiry </a:t>
            </a:r>
            <a:br>
              <a:rPr lang="en-US" altLang="zh-TW" sz="3600" b="1" dirty="0" smtClean="0">
                <a:effectLst/>
                <a:latin typeface="Comic Sans MS" pitchFamily="66" charset="0"/>
              </a:rPr>
            </a:br>
            <a:r>
              <a:rPr lang="en-US" altLang="zh-TW" sz="2800" b="1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(Bell, Smetana &amp; </a:t>
            </a:r>
            <a:r>
              <a:rPr lang="en-US" altLang="zh-TW" sz="2800" b="1" dirty="0" err="1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Binns</a:t>
            </a:r>
            <a:r>
              <a:rPr lang="en-US" altLang="zh-TW" sz="2800" b="1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2005)</a:t>
            </a:r>
            <a:endParaRPr lang="zh-TW" altLang="en-US" sz="3600" b="1" dirty="0">
              <a:effectLst/>
              <a:latin typeface="Comic Sans MS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412776"/>
            <a:ext cx="7776864" cy="5040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How much information is given to the student 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err="1" smtClean="0"/>
              <a:t>Scaffolded</a:t>
            </a:r>
            <a:r>
              <a:rPr lang="en-US" altLang="zh-TW" dirty="0" smtClean="0"/>
              <a:t> chemistry inquiry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47664" y="2132856"/>
          <a:ext cx="7200800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016224"/>
                <a:gridCol w="1512168"/>
                <a:gridCol w="1512168"/>
                <a:gridCol w="1512168"/>
              </a:tblGrid>
              <a:tr h="63367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Inquiry level</a:t>
                      </a:r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Question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Procedure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Solution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TW" alt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200" b="1" dirty="0" smtClean="0">
                          <a:solidFill>
                            <a:srgbClr val="0000FF"/>
                          </a:solidFill>
                        </a:rPr>
                        <a:t>Confirmation</a:t>
                      </a:r>
                      <a:endParaRPr lang="zh-TW" alt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Times New Roman" pitchFamily="18" charset="0"/>
                          <a:cs typeface="Times New Roman" pitchFamily="18" charset="0"/>
                          <a:sym typeface="Wingdings 2"/>
                        </a:rPr>
                        <a:t></a:t>
                      </a:r>
                      <a:endParaRPr lang="zh-TW" alt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Times New Roman" pitchFamily="18" charset="0"/>
                          <a:cs typeface="Times New Roman" pitchFamily="18" charset="0"/>
                          <a:sym typeface="Wingdings 2"/>
                        </a:rPr>
                        <a:t></a:t>
                      </a:r>
                      <a:endParaRPr lang="zh-TW" alt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Times New Roman" pitchFamily="18" charset="0"/>
                          <a:cs typeface="Times New Roman" pitchFamily="18" charset="0"/>
                          <a:sym typeface="Wingdings 2"/>
                        </a:rPr>
                        <a:t></a:t>
                      </a:r>
                      <a:endParaRPr lang="zh-TW" alt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zh-TW" alt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200" b="1" dirty="0" smtClean="0">
                          <a:solidFill>
                            <a:srgbClr val="0000FF"/>
                          </a:solidFill>
                        </a:rPr>
                        <a:t>Structured</a:t>
                      </a:r>
                      <a:endParaRPr lang="zh-TW" alt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Times New Roman" pitchFamily="18" charset="0"/>
                          <a:cs typeface="Times New Roman" pitchFamily="18" charset="0"/>
                          <a:sym typeface="Wingdings 2"/>
                        </a:rPr>
                        <a:t></a:t>
                      </a:r>
                      <a:endParaRPr lang="zh-TW" alt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Times New Roman" pitchFamily="18" charset="0"/>
                          <a:cs typeface="Times New Roman" pitchFamily="18" charset="0"/>
                          <a:sym typeface="Wingdings 2"/>
                        </a:rPr>
                        <a:t></a:t>
                      </a:r>
                      <a:endParaRPr lang="zh-TW" alt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zh-TW" alt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200" b="1" dirty="0" smtClean="0">
                          <a:solidFill>
                            <a:srgbClr val="0000FF"/>
                          </a:solidFill>
                        </a:rPr>
                        <a:t>Guided</a:t>
                      </a:r>
                      <a:endParaRPr lang="zh-TW" alt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Times New Roman" pitchFamily="18" charset="0"/>
                          <a:cs typeface="Times New Roman" pitchFamily="18" charset="0"/>
                          <a:sym typeface="Wingdings 2"/>
                        </a:rPr>
                        <a:t></a:t>
                      </a:r>
                      <a:endParaRPr lang="zh-TW" altLang="en-US" sz="2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36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zh-TW" alt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200" b="1" dirty="0" smtClean="0">
                          <a:solidFill>
                            <a:srgbClr val="0000FF"/>
                          </a:solidFill>
                        </a:rPr>
                        <a:t>Open</a:t>
                      </a:r>
                      <a:endParaRPr lang="zh-TW" alt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1259632" y="5661248"/>
            <a:ext cx="7632848" cy="1052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Duration from one lesson to several weeks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28880" cy="114300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>
                <a:effectLst/>
                <a:latin typeface="Comic Sans MS" pitchFamily="66" charset="0"/>
              </a:rPr>
              <a:t>Levels of inquiry in an iron rusting 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507754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Confirmation inquiry</a:t>
            </a:r>
            <a:r>
              <a:rPr lang="en-US" altLang="zh-TW" dirty="0" smtClean="0"/>
              <a:t>  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sz="3000" dirty="0" smtClean="0"/>
              <a:t>(</a:t>
            </a:r>
            <a:r>
              <a:rPr lang="en-US" altLang="zh-TW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TW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; Procedure ; Solution </a:t>
            </a:r>
            <a:r>
              <a:rPr lang="en-US" altLang="zh-TW" sz="3000" dirty="0" smtClean="0">
                <a:sym typeface="Wingdings 2"/>
              </a:rPr>
              <a:t>)</a:t>
            </a:r>
            <a:endParaRPr lang="en-US" altLang="zh-TW" sz="3000" dirty="0" smtClean="0"/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sz="3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You are going to use the given procedure to verify that oxygen and water are needed for rusting of iron to happen.</a:t>
            </a:r>
            <a:endParaRPr lang="en-US" altLang="zh-TW" sz="2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Structured inquiry</a:t>
            </a:r>
            <a:r>
              <a:rPr lang="en-US" altLang="zh-TW" dirty="0" smtClean="0"/>
              <a:t>  </a:t>
            </a:r>
            <a:endParaRPr lang="en-US" altLang="zh-TW" sz="3000" dirty="0" smtClean="0"/>
          </a:p>
          <a:p>
            <a:pPr>
              <a:buNone/>
            </a:pPr>
            <a:r>
              <a:rPr lang="en-US" altLang="zh-TW" sz="3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3000" dirty="0" smtClean="0"/>
              <a:t>(</a:t>
            </a:r>
            <a:r>
              <a:rPr lang="en-US" altLang="zh-TW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TW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; Procedure ; Solution </a:t>
            </a:r>
            <a:r>
              <a:rPr lang="en-US" altLang="zh-TW" sz="3000" dirty="0" smtClean="0">
                <a:sym typeface="Wingdings 2"/>
              </a:rPr>
              <a:t>)</a:t>
            </a:r>
            <a:endParaRPr lang="en-US" altLang="zh-TW" sz="3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3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You are going to determine the conditions that are needed for the rusting of iron to occur.</a:t>
            </a:r>
            <a:endParaRPr lang="zh-TW" altLang="en-US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err="1" smtClean="0"/>
              <a:t>Scaffolded</a:t>
            </a:r>
            <a:r>
              <a:rPr lang="en-US" altLang="zh-TW" dirty="0" smtClean="0"/>
              <a:t> chemistry inquiry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28880" cy="1143000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 smtClean="0">
                <a:effectLst/>
                <a:latin typeface="Comic Sans MS" pitchFamily="66" charset="0"/>
              </a:rPr>
              <a:t>Levels of inquiry in an iron rusting 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altLang="zh-TW" sz="3000" b="1" dirty="0" smtClean="0">
                <a:solidFill>
                  <a:srgbClr val="0000CC"/>
                </a:solidFill>
              </a:rPr>
              <a:t>Guided inquiry</a:t>
            </a:r>
            <a:r>
              <a:rPr lang="en-US" altLang="zh-TW" dirty="0" smtClean="0"/>
              <a:t>  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sz="2800" dirty="0" smtClean="0"/>
              <a:t>(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; Procedure ; Solution </a:t>
            </a:r>
            <a:r>
              <a:rPr lang="en-US" altLang="zh-TW" sz="2800" dirty="0" smtClean="0">
                <a:sym typeface="Wingdings 2"/>
              </a:rPr>
              <a:t>) </a:t>
            </a:r>
            <a:r>
              <a:rPr lang="en-US" altLang="zh-TW" sz="2800" dirty="0" smtClean="0"/>
              <a:t>	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Design an investigation to answer the question: What conditions are needed for rusting of iron to happen ?</a:t>
            </a:r>
          </a:p>
          <a:p>
            <a:pPr>
              <a:buNone/>
            </a:pPr>
            <a:endParaRPr lang="en-US" altLang="zh-TW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3000" b="1" dirty="0" smtClean="0">
                <a:solidFill>
                  <a:srgbClr val="0000CC"/>
                </a:solidFill>
              </a:rPr>
              <a:t>Open inquiry</a:t>
            </a:r>
            <a:r>
              <a:rPr lang="en-US" altLang="zh-TW" sz="3000" dirty="0" smtClean="0"/>
              <a:t> </a:t>
            </a:r>
          </a:p>
          <a:p>
            <a:pPr>
              <a:buNone/>
            </a:pPr>
            <a:r>
              <a:rPr lang="en-US" altLang="zh-TW" sz="3000" dirty="0" smtClean="0"/>
              <a:t>	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 </a:t>
            </a:r>
            <a:r>
              <a:rPr lang="en-US" altLang="zh-TW" sz="2800" dirty="0" smtClean="0"/>
              <a:t>(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 ; Procedure ; Solution </a:t>
            </a:r>
            <a:r>
              <a:rPr lang="en-US" altLang="zh-TW" sz="2800" dirty="0" smtClean="0">
                <a:sym typeface="Wingdings 2"/>
              </a:rPr>
              <a:t>) </a:t>
            </a:r>
            <a:r>
              <a:rPr lang="en-US" altLang="zh-TW" sz="2800" dirty="0" smtClean="0"/>
              <a:t>	</a:t>
            </a:r>
            <a:r>
              <a:rPr lang="en-US" altLang="zh-TW" sz="3000" dirty="0" smtClean="0"/>
              <a:t> </a:t>
            </a:r>
          </a:p>
          <a:p>
            <a:pPr>
              <a:buNone/>
            </a:pPr>
            <a:r>
              <a:rPr lang="en-US" altLang="zh-TW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	Design an investigation to explore the process of rusting of iron.</a:t>
            </a:r>
            <a:endParaRPr lang="zh-TW" altLang="en-US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Inquiry Cycle </a:t>
            </a:r>
            <a: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4400" b="1" dirty="0" smtClean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3100" b="1" dirty="0" smtClean="0">
                <a:solidFill>
                  <a:srgbClr val="66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(</a:t>
            </a:r>
            <a:r>
              <a:rPr lang="en-US" altLang="zh-TW" sz="31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White &amp; </a:t>
            </a:r>
            <a:r>
              <a:rPr lang="en-US" altLang="zh-TW" sz="31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Frederiksen</a:t>
            </a:r>
            <a:r>
              <a:rPr lang="en-US" altLang="zh-TW" sz="31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1998)</a:t>
            </a:r>
            <a:endParaRPr lang="zh-TW" altLang="en-US" sz="3100" b="1" dirty="0">
              <a:effectLst/>
              <a:latin typeface="Comic Sans MS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259632" y="5373216"/>
            <a:ext cx="7704856" cy="1152128"/>
          </a:xfrm>
        </p:spPr>
        <p:txBody>
          <a:bodyPr>
            <a:noAutofit/>
          </a:bodyPr>
          <a:lstStyle/>
          <a:p>
            <a:r>
              <a:rPr lang="en-US" altLang="zh-TW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need for curricula designed to </a:t>
            </a:r>
            <a:r>
              <a:rPr lang="en-US" altLang="zh-TW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scaffold</a:t>
            </a:r>
            <a:r>
              <a:rPr lang="en-US" altLang="zh-TW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development of students’ inquiry, modeling and </a:t>
            </a:r>
            <a:r>
              <a:rPr lang="en-US" altLang="zh-TW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metacognition</a:t>
            </a:r>
            <a:endParaRPr lang="zh-TW" alt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27784" y="1772816"/>
            <a:ext cx="1728192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Question</a:t>
            </a:r>
            <a:endParaRPr lang="zh-TW" altLang="en-US" sz="2800" b="1" dirty="0">
              <a:ln w="9525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80112" y="1772816"/>
            <a:ext cx="1584176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Predict</a:t>
            </a:r>
            <a:endParaRPr lang="zh-TW" altLang="en-US" sz="2800" b="1" dirty="0">
              <a:ln w="9525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36096" y="3212976"/>
            <a:ext cx="2232248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Experiment</a:t>
            </a:r>
            <a:endParaRPr lang="zh-TW" altLang="en-US" sz="2800" b="1" dirty="0">
              <a:ln w="9525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23928" y="4365104"/>
            <a:ext cx="1584176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Model</a:t>
            </a:r>
            <a:endParaRPr lang="zh-TW" altLang="en-US" sz="2800" b="1" dirty="0">
              <a:ln w="9525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55776" y="3212976"/>
            <a:ext cx="1584176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n w="9525">
                  <a:solidFill>
                    <a:schemeClr val="tx1"/>
                  </a:solidFill>
                </a:ln>
                <a:solidFill>
                  <a:srgbClr val="0000FF"/>
                </a:solidFill>
              </a:rPr>
              <a:t>Apply</a:t>
            </a:r>
            <a:endParaRPr lang="zh-TW" altLang="en-US" sz="2800" b="1" dirty="0">
              <a:ln w="9525">
                <a:solidFill>
                  <a:schemeClr val="tx1"/>
                </a:solidFill>
              </a:ln>
              <a:solidFill>
                <a:srgbClr val="0000FF"/>
              </a:solidFill>
            </a:endParaRPr>
          </a:p>
        </p:txBody>
      </p:sp>
      <p:cxnSp>
        <p:nvCxnSpPr>
          <p:cNvPr id="14" name="直線單箭頭接點 13"/>
          <p:cNvCxnSpPr>
            <a:stCxn id="7" idx="3"/>
            <a:endCxn id="8" idx="1"/>
          </p:cNvCxnSpPr>
          <p:nvPr/>
        </p:nvCxnSpPr>
        <p:spPr>
          <a:xfrm>
            <a:off x="4355976" y="2034426"/>
            <a:ext cx="122413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8" idx="2"/>
            <a:endCxn id="9" idx="0"/>
          </p:cNvCxnSpPr>
          <p:nvPr/>
        </p:nvCxnSpPr>
        <p:spPr>
          <a:xfrm>
            <a:off x="6372200" y="2296036"/>
            <a:ext cx="180020" cy="9169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9" idx="2"/>
            <a:endCxn id="10" idx="3"/>
          </p:cNvCxnSpPr>
          <p:nvPr/>
        </p:nvCxnSpPr>
        <p:spPr>
          <a:xfrm flipH="1">
            <a:off x="5508104" y="3736196"/>
            <a:ext cx="1044116" cy="8905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0" idx="1"/>
            <a:endCxn id="11" idx="2"/>
          </p:cNvCxnSpPr>
          <p:nvPr/>
        </p:nvCxnSpPr>
        <p:spPr>
          <a:xfrm flipH="1" flipV="1">
            <a:off x="3347864" y="3736196"/>
            <a:ext cx="576064" cy="8905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11" idx="0"/>
            <a:endCxn id="7" idx="2"/>
          </p:cNvCxnSpPr>
          <p:nvPr/>
        </p:nvCxnSpPr>
        <p:spPr>
          <a:xfrm flipV="1">
            <a:off x="3347864" y="2296036"/>
            <a:ext cx="144016" cy="9169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400" b="1" dirty="0" smtClean="0">
                <a:effectLst/>
                <a:latin typeface="Comic Sans MS" pitchFamily="66" charset="0"/>
              </a:rPr>
              <a:t>Scaffolding strategies for inquiry</a:t>
            </a:r>
            <a:endParaRPr lang="zh-TW" altLang="en-US" sz="3400" b="1" dirty="0">
              <a:effectLst/>
              <a:latin typeface="Comic Sans MS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3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Example 1 (structured inquiry)</a:t>
            </a:r>
          </a:p>
          <a:p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redict-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bserve-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xplain (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POE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activity</a:t>
            </a:r>
          </a:p>
          <a:p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redict-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iscussion-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xplain-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bserve-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iscussion-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xplain (</a:t>
            </a:r>
            <a:r>
              <a:rPr lang="en-US" altLang="zh-TW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PDEODE</a:t>
            </a:r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activity</a:t>
            </a:r>
          </a:p>
          <a:p>
            <a:pPr>
              <a:buNone/>
            </a:pPr>
            <a:endParaRPr lang="en-US" altLang="zh-TW" sz="18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3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Example 2 (open inquiry)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PowerPoint presentation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Posters / models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Inquiry-based experiment</a:t>
            </a:r>
          </a:p>
          <a:p>
            <a:r>
              <a:rPr lang="en-US" altLang="zh-TW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Knowledge Forum discourse</a:t>
            </a:r>
            <a:endParaRPr lang="zh-TW" alt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1 </a:t>
            </a:r>
            <a:r>
              <a:rPr lang="en-US" altLang="zh-TW" sz="36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/>
            </a:r>
            <a:br>
              <a:rPr lang="en-US" altLang="zh-TW" sz="36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</a:br>
            <a:r>
              <a:rPr lang="en-US" altLang="zh-TW" sz="36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>Predict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-Observe-Explain (POE) (1)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5184576"/>
          </a:xfrm>
        </p:spPr>
        <p:txBody>
          <a:bodyPr>
            <a:normAutofit/>
          </a:bodyPr>
          <a:lstStyle/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level: 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F.4</a:t>
            </a:r>
          </a:p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Topic: 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Rate of reaction</a:t>
            </a:r>
          </a:p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Duration: 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1-2 lessons (a benchmark lesson)</a:t>
            </a:r>
            <a:endParaRPr lang="en-US" altLang="zh-TW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 question: </a:t>
            </a:r>
          </a:p>
          <a:p>
            <a:pPr>
              <a:buNone/>
            </a:pPr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 factors affect the rate of a reaction ?</a:t>
            </a:r>
          </a:p>
          <a:p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 concepts: </a:t>
            </a:r>
          </a:p>
          <a:p>
            <a:pPr>
              <a:buNone/>
            </a:pPr>
            <a:r>
              <a:rPr lang="en-US" altLang="zh-TW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Effects of surface area, temperature and catalyst on reaction rate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  <a:effectLst/>
                <a:latin typeface="Comic Sans MS" pitchFamily="66" charset="0"/>
              </a:rPr>
              <a:t>Example 1 </a:t>
            </a:r>
            <a:r>
              <a:rPr lang="en-US" altLang="zh-TW" sz="36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/>
            </a:r>
            <a:br>
              <a:rPr lang="en-US" altLang="zh-TW" sz="36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</a:br>
            <a:r>
              <a:rPr lang="en-US" altLang="zh-TW" sz="3600" b="1" dirty="0" smtClean="0">
                <a:solidFill>
                  <a:srgbClr val="6600CC"/>
                </a:solidFill>
                <a:effectLst/>
                <a:latin typeface="Comic Sans MS" pitchFamily="66" charset="0"/>
              </a:rPr>
              <a:t>Predict</a:t>
            </a:r>
            <a:r>
              <a:rPr lang="en-US" altLang="zh-TW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-Observe-Explain (POE) (1)</a:t>
            </a:r>
            <a:endParaRPr lang="zh-TW" altLang="en-US" sz="3600" b="1" dirty="0"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5184576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Direct students to predict what will happen when several </a:t>
            </a:r>
            <a:r>
              <a:rPr lang="en-US" altLang="zh-TW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Mentos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candies </a:t>
            </a: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dropped into a 2-L bottle of 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diet coke</a:t>
            </a:r>
          </a:p>
          <a:p>
            <a:pPr>
              <a:buNone/>
            </a:pPr>
            <a:r>
              <a:rPr lang="en-US" altLang="zh-TW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(Scaffolds: </a:t>
            </a:r>
            <a:r>
              <a:rPr lang="en-US" altLang="zh-TW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What would happen if……?</a:t>
            </a:r>
            <a:r>
              <a:rPr lang="en-US" altLang="zh-TW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altLang="zh-TW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Ask students to write down the outcome of demonstration, and make a possible explanation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(Scaffolds: </a:t>
            </a:r>
            <a:r>
              <a:rPr lang="en-US" altLang="zh-TW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 think …..will happen        				   because…</a:t>
            </a:r>
            <a:r>
              <a:rPr lang="en-US" altLang="zh-TW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Scaffolded chemistry inquiry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99CB-BAFF-4458-8D55-E698BDE356E0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25602" name="Picture 2" descr="Mentos Geyser www.weirdsciencekid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4429125"/>
            <a:ext cx="18002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1942</TotalTime>
  <Words>982</Words>
  <Application>Microsoft Office PowerPoint</Application>
  <PresentationFormat>如螢幕大小 (4:3)</PresentationFormat>
  <Paragraphs>231</Paragraphs>
  <Slides>27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夏至</vt:lpstr>
      <vt:lpstr>Inquiry-based learning in Chemistry</vt:lpstr>
      <vt:lpstr>Examples of authentic problems/ real-world questions for inquiry</vt:lpstr>
      <vt:lpstr>Levels of inquiry  (Bell, Smetana &amp; Binns, 2005)</vt:lpstr>
      <vt:lpstr>Levels of inquiry in an iron rusting activity</vt:lpstr>
      <vt:lpstr>Levels of inquiry in an iron rusting activity</vt:lpstr>
      <vt:lpstr>Inquiry Cycle  (White &amp; Frederiksen, 1998)</vt:lpstr>
      <vt:lpstr>Scaffolding strategies for inquiry</vt:lpstr>
      <vt:lpstr>Example 1  Predict-Observe-Explain (POE) (1)</vt:lpstr>
      <vt:lpstr>Example 1  Predict-Observe-Explain (POE) (1)</vt:lpstr>
      <vt:lpstr>Example 1  Predict-Observe-Explain (POE) (2)</vt:lpstr>
      <vt:lpstr>Example 1  Predict-Observe-Explain (POE) (3)</vt:lpstr>
      <vt:lpstr>Example 1  Predict-Observe-Explain (POE) (4)</vt:lpstr>
      <vt:lpstr>Example 1 (extended discussion) Predict-Discussion-Explain-Observe-Discussion-Explain (PDEODE)</vt:lpstr>
      <vt:lpstr>Example 1 (extended discussion) Predict-Discussion-Explain-Observe-Discussion-Explain (PDEODE)</vt:lpstr>
      <vt:lpstr>Example 2 An example of open inquiry</vt:lpstr>
      <vt:lpstr>Example 2 Scaffolding with PowerPoint presentation, posters, models and knowledge building discourse</vt:lpstr>
      <vt:lpstr>Example 2 Stage 1: scaffolding with PowerPoint presentation </vt:lpstr>
      <vt:lpstr>Example 2 Stage 2: Scaffolding with posters and models</vt:lpstr>
      <vt:lpstr>     </vt:lpstr>
      <vt:lpstr>     </vt:lpstr>
      <vt:lpstr>Student’s reflection in KF learning journal</vt:lpstr>
      <vt:lpstr>Scaffolding inquiry can…</vt:lpstr>
      <vt:lpstr>Challenges and concerns</vt:lpstr>
      <vt:lpstr>Suggestions or recommendations</vt:lpstr>
      <vt:lpstr>Suggestions or recommendations</vt:lpstr>
      <vt:lpstr>Suggestions or recommendations</vt:lpstr>
      <vt:lpstr>Suggestions or recommendations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Lam</dc:creator>
  <cp:lastModifiedBy>Ivan Lam</cp:lastModifiedBy>
  <cp:revision>135</cp:revision>
  <dcterms:created xsi:type="dcterms:W3CDTF">2010-10-08T15:06:28Z</dcterms:created>
  <dcterms:modified xsi:type="dcterms:W3CDTF">2013-05-13T04:15:24Z</dcterms:modified>
</cp:coreProperties>
</file>